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6.xml" ContentType="application/vnd.openxmlformats-officedocument.theme+xml"/>
  <Override PartName="/ppt/slideLayouts/slideLayout23.xml" ContentType="application/vnd.openxmlformats-officedocument.presentationml.slideLayout+xml"/>
  <Override PartName="/ppt/theme/theme7.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4" r:id="rId5"/>
    <p:sldMasterId id="2147483681" r:id="rId6"/>
    <p:sldMasterId id="2147483684" r:id="rId7"/>
    <p:sldMasterId id="2147483703" r:id="rId8"/>
    <p:sldMasterId id="2147483710" r:id="rId9"/>
    <p:sldMasterId id="2147483701" r:id="rId10"/>
    <p:sldMasterId id="2147483706" r:id="rId11"/>
  </p:sldMasterIdLst>
  <p:notesMasterIdLst>
    <p:notesMasterId r:id="rId27"/>
  </p:notesMasterIdLst>
  <p:sldIdLst>
    <p:sldId id="4485" r:id="rId12"/>
    <p:sldId id="5023" r:id="rId13"/>
    <p:sldId id="5701" r:id="rId14"/>
    <p:sldId id="5697" r:id="rId15"/>
    <p:sldId id="5691" r:id="rId16"/>
    <p:sldId id="5703" r:id="rId17"/>
    <p:sldId id="5695" r:id="rId18"/>
    <p:sldId id="5696" r:id="rId19"/>
    <p:sldId id="5698" r:id="rId20"/>
    <p:sldId id="5700" r:id="rId21"/>
    <p:sldId id="5699" r:id="rId22"/>
    <p:sldId id="5702" r:id="rId23"/>
    <p:sldId id="5704" r:id="rId24"/>
    <p:sldId id="5707" r:id="rId25"/>
    <p:sldId id="5708" r:id="rId2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CC"/>
    <a:srgbClr val="FFFF99"/>
    <a:srgbClr val="000099"/>
    <a:srgbClr val="0033CC"/>
    <a:srgbClr val="A37547"/>
    <a:srgbClr val="FFFF66"/>
    <a:srgbClr val="000066"/>
    <a:srgbClr val="B9B9B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D93043-C60B-4047-AB70-43BE2C8DB842}" v="2" dt="2024-06-14T05:11:33.88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65" autoAdjust="0"/>
    <p:restoredTop sz="94238" autoAdjust="0"/>
  </p:normalViewPr>
  <p:slideViewPr>
    <p:cSldViewPr snapToGrid="0">
      <p:cViewPr varScale="1">
        <p:scale>
          <a:sx n="110" d="100"/>
          <a:sy n="110" d="100"/>
        </p:scale>
        <p:origin x="1788"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 Type="http://schemas.openxmlformats.org/officeDocument/2006/relationships/customXml" Target="../customXml/item3.xml"/><Relationship Id="rId21" Type="http://schemas.openxmlformats.org/officeDocument/2006/relationships/slide" Target="slides/slide10.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3.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8.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ja-JP" altLang="en-US" dirty="0"/>
              <a:t>商品別保有件数割合</a:t>
            </a:r>
          </a:p>
        </c:rich>
      </c:tx>
      <c:layout>
        <c:manualLayout>
          <c:xMode val="edge"/>
          <c:yMode val="edge"/>
          <c:x val="0.1571443074528206"/>
          <c:y val="1.8258275527441324E-2"/>
        </c:manualLayout>
      </c:layout>
      <c:overlay val="0"/>
      <c:spPr>
        <a:solidFill>
          <a:srgbClr val="92D050"/>
        </a:solid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6723291865242498"/>
          <c:y val="0.18532149660352945"/>
          <c:w val="0.64251759015881438"/>
          <c:h val="0.6116252021708658"/>
        </c:manualLayout>
      </c:layout>
      <c:pieChart>
        <c:varyColors val="1"/>
        <c:ser>
          <c:idx val="0"/>
          <c:order val="0"/>
          <c:tx>
            <c:strRef>
              <c:f>Sheet1!$B$1</c:f>
              <c:strCache>
                <c:ptCount val="1"/>
                <c:pt idx="0">
                  <c:v>商品別保有件数比率</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DF1-431D-A370-C99CD62795D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DF1-431D-A370-C99CD62795D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DF1-431D-A370-C99CD62795D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DF1-431D-A370-C99CD62795D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DF1-431D-A370-C99CD62795D8}"/>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DF1-431D-A370-C99CD62795D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がん</c:v>
                </c:pt>
                <c:pt idx="1">
                  <c:v>医療</c:v>
                </c:pt>
                <c:pt idx="2">
                  <c:v>定期保険</c:v>
                </c:pt>
                <c:pt idx="3">
                  <c:v>その他損保</c:v>
                </c:pt>
                <c:pt idx="4">
                  <c:v>自動車</c:v>
                </c:pt>
                <c:pt idx="5">
                  <c:v>火災</c:v>
                </c:pt>
              </c:strCache>
            </c:strRef>
          </c:cat>
          <c:val>
            <c:numRef>
              <c:f>Sheet1!$B$2:$B$7</c:f>
              <c:numCache>
                <c:formatCode>0.00%</c:formatCode>
                <c:ptCount val="6"/>
                <c:pt idx="0">
                  <c:v>0.30640000000000001</c:v>
                </c:pt>
                <c:pt idx="1">
                  <c:v>0.22020000000000001</c:v>
                </c:pt>
                <c:pt idx="2">
                  <c:v>0.1817</c:v>
                </c:pt>
                <c:pt idx="3">
                  <c:v>0.14729999999999999</c:v>
                </c:pt>
                <c:pt idx="4">
                  <c:v>0.12659999999999999</c:v>
                </c:pt>
                <c:pt idx="5">
                  <c:v>1.78E-2</c:v>
                </c:pt>
              </c:numCache>
            </c:numRef>
          </c:val>
          <c:extLst>
            <c:ext xmlns:c16="http://schemas.microsoft.com/office/drawing/2014/chart" uri="{C3380CC4-5D6E-409C-BE32-E72D297353CC}">
              <c16:uniqueId val="{0000000C-0DF1-431D-A370-C99CD62795D8}"/>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28575">
      <a:solidFill>
        <a:schemeClr val="tx1"/>
      </a:solid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tx>
            <c:strRef>
              <c:f>スタッフ満足度グラフ!$H$1</c:f>
              <c:strCache>
                <c:ptCount val="1"/>
                <c:pt idx="0">
                  <c:v>お客様満足度</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E758-448E-85D6-1E7DA78CB65F}"/>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E758-448E-85D6-1E7DA78CB65F}"/>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E758-448E-85D6-1E7DA78CB65F}"/>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E758-448E-85D6-1E7DA78CB65F}"/>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ja-JP"/>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スタッフ満足度グラフ!$G$2:$G$5</c:f>
              <c:strCache>
                <c:ptCount val="4"/>
                <c:pt idx="0">
                  <c:v>9~10点</c:v>
                </c:pt>
                <c:pt idx="1">
                  <c:v>7~8点</c:v>
                </c:pt>
                <c:pt idx="2">
                  <c:v>6点</c:v>
                </c:pt>
                <c:pt idx="3">
                  <c:v>0~5点</c:v>
                </c:pt>
              </c:strCache>
            </c:strRef>
          </c:cat>
          <c:val>
            <c:numRef>
              <c:f>スタッフ満足度グラフ!$H$2:$H$5</c:f>
              <c:numCache>
                <c:formatCode>0.00%</c:formatCode>
                <c:ptCount val="4"/>
                <c:pt idx="0">
                  <c:v>0.61846153846153851</c:v>
                </c:pt>
                <c:pt idx="1">
                  <c:v>0.26923076923076922</c:v>
                </c:pt>
                <c:pt idx="2">
                  <c:v>3.5384615384615382E-2</c:v>
                </c:pt>
                <c:pt idx="3">
                  <c:v>7.6923076923076927E-2</c:v>
                </c:pt>
              </c:numCache>
            </c:numRef>
          </c:val>
          <c:extLst>
            <c:ext xmlns:c16="http://schemas.microsoft.com/office/drawing/2014/chart" uri="{C3380CC4-5D6E-409C-BE32-E72D297353CC}">
              <c16:uniqueId val="{00000008-E758-448E-85D6-1E7DA78CB65F}"/>
            </c:ext>
          </c:extLst>
        </c:ser>
        <c:dLbls>
          <c:dLblPos val="inEnd"/>
          <c:showLegendKey val="0"/>
          <c:showVal val="0"/>
          <c:showCatName val="0"/>
          <c:showSerName val="0"/>
          <c:showPercent val="1"/>
          <c:showBubbleSize val="0"/>
          <c:showLeaderLines val="1"/>
        </c:dLbls>
        <c:firstSliceAng val="0"/>
      </c:pieChart>
      <c:spPr>
        <a:solidFill>
          <a:srgbClr val="71BCE9">
            <a:lumMod val="20000"/>
            <a:lumOff val="8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F09192">
        <a:lumMod val="20000"/>
        <a:lumOff val="80000"/>
      </a:srgbClr>
    </a:solid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11" tIns="45705" rIns="91411" bIns="457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0"/>
            <a:ext cx="2918831" cy="493316"/>
          </a:xfrm>
          <a:prstGeom prst="rect">
            <a:avLst/>
          </a:prstGeom>
        </p:spPr>
        <p:txBody>
          <a:bodyPr vert="horz" lIns="91411" tIns="45705" rIns="91411" bIns="45705" rtlCol="0"/>
          <a:lstStyle>
            <a:lvl1pPr algn="r">
              <a:defRPr sz="1200"/>
            </a:lvl1pPr>
          </a:lstStyle>
          <a:p>
            <a:fld id="{5A928202-6A6D-4923-8B20-A3BEA4D6381B}" type="datetimeFigureOut">
              <a:rPr kumimoji="1" lang="ja-JP" altLang="en-US" smtClean="0"/>
              <a:t>2024/6/26</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11" tIns="45705" rIns="91411" bIns="45705"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11" tIns="45705" rIns="91411" bIns="4570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11" tIns="45705" rIns="91411"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5"/>
            <a:ext cx="2918831" cy="493316"/>
          </a:xfrm>
          <a:prstGeom prst="rect">
            <a:avLst/>
          </a:prstGeom>
        </p:spPr>
        <p:txBody>
          <a:bodyPr vert="horz" lIns="91411" tIns="45705" rIns="91411" bIns="45705" rtlCol="0" anchor="b"/>
          <a:lstStyle>
            <a:lvl1pPr algn="r">
              <a:defRPr sz="1200"/>
            </a:lvl1pPr>
          </a:lstStyle>
          <a:p>
            <a:fld id="{AAFA3DDC-4354-4EEC-9011-A85A13171A8D}" type="slidenum">
              <a:rPr kumimoji="1" lang="ja-JP" altLang="en-US" smtClean="0"/>
              <a:t>‹#›</a:t>
            </a:fld>
            <a:endParaRPr kumimoji="1" lang="ja-JP" altLang="en-US"/>
          </a:p>
        </p:txBody>
      </p:sp>
    </p:spTree>
    <p:extLst>
      <p:ext uri="{BB962C8B-B14F-4D97-AF65-F5344CB8AC3E}">
        <p14:creationId xmlns:p14="http://schemas.microsoft.com/office/powerpoint/2010/main" val="12330922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82790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ext Font Size 36pt">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467543" y="620688"/>
            <a:ext cx="2840400" cy="2736000"/>
          </a:xfrm>
          <a:prstGeom prst="rect">
            <a:avLst/>
          </a:prstGeom>
        </p:spPr>
        <p:txBody>
          <a:bodyPr/>
          <a:lstStyle>
            <a:lvl1pPr algn="l">
              <a:defRPr sz="3600">
                <a:solidFill>
                  <a:schemeClr val="bg1"/>
                </a:solidFill>
                <a:latin typeface="Meiryo UI" panose="020B0604030504040204" pitchFamily="50" charset="-128"/>
                <a:ea typeface="Meiryo UI" panose="020B0604030504040204" pitchFamily="50" charset="-128"/>
                <a:cs typeface="Arial" panose="020B0604020202020204" pitchFamily="34" charset="0"/>
              </a:defRPr>
            </a:lvl1pPr>
          </a:lstStyle>
          <a:p>
            <a:r>
              <a:rPr kumimoji="1" lang="ja-JP" altLang="en-US"/>
              <a:t>メインタイトルの入力</a:t>
            </a:r>
          </a:p>
        </p:txBody>
      </p:sp>
      <p:sp>
        <p:nvSpPr>
          <p:cNvPr id="4" name="日付プレースホルダー 3"/>
          <p:cNvSpPr>
            <a:spLocks noGrp="1"/>
          </p:cNvSpPr>
          <p:nvPr>
            <p:ph type="dt" sz="half" idx="10"/>
          </p:nvPr>
        </p:nvSpPr>
        <p:spPr/>
        <p:txBody>
          <a:bodyPr/>
          <a:lstStyle>
            <a:lvl1pPr>
              <a:defRPr lang="en-GB" altLang="ja-JP" sz="600" kern="0" baseline="0" smtClean="0">
                <a:solidFill>
                  <a:srgbClr val="717171"/>
                </a:solidFill>
                <a:latin typeface="Arial" pitchFamily="34" charset="0"/>
              </a:defRPr>
            </a:lvl1pPr>
          </a:lstStyle>
          <a:p>
            <a:fld id="{EFE48A96-85DC-4265-BC75-99CF75F7228C}" type="datetime1">
              <a:rPr lang="en-US" altLang="ja-JP" smtClean="0"/>
              <a:t>6/26/2024</a:t>
            </a:fld>
            <a:endParaRPr lang="ja-JP" altLang="en-US"/>
          </a:p>
        </p:txBody>
      </p:sp>
      <p:sp>
        <p:nvSpPr>
          <p:cNvPr id="5" name="フッター プレースホルダー 4"/>
          <p:cNvSpPr>
            <a:spLocks noGrp="1"/>
          </p:cNvSpPr>
          <p:nvPr>
            <p:ph type="ftr" sz="quarter" idx="11"/>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6" name="スライド番号プレースホルダー 5"/>
          <p:cNvSpPr>
            <a:spLocks noGrp="1"/>
          </p:cNvSpPr>
          <p:nvPr>
            <p:ph type="sldNum" sz="quarter" idx="12"/>
          </p:nvPr>
        </p:nvSpPr>
        <p:spPr/>
        <p:txBody>
          <a:bodyPr/>
          <a:lstStyle/>
          <a:p>
            <a:fld id="{72A98194-5DC2-436A-AA23-87554DAA05F1}" type="slidenum">
              <a:rPr kumimoji="1" lang="ja-JP" altLang="en-US" smtClean="0"/>
              <a:t>‹#›</a:t>
            </a:fld>
            <a:endParaRPr kumimoji="1" lang="ja-JP" altLang="en-US"/>
          </a:p>
        </p:txBody>
      </p:sp>
      <p:sp>
        <p:nvSpPr>
          <p:cNvPr id="10" name="Text Placeholder 6"/>
          <p:cNvSpPr>
            <a:spLocks noGrp="1"/>
          </p:cNvSpPr>
          <p:nvPr>
            <p:ph type="body" sz="quarter" idx="16" hasCustomPrompt="1"/>
          </p:nvPr>
        </p:nvSpPr>
        <p:spPr>
          <a:xfrm>
            <a:off x="359230" y="5382986"/>
            <a:ext cx="2950028" cy="320040"/>
          </a:xfrm>
          <a:prstGeom prst="rect">
            <a:avLst/>
          </a:prstGeom>
        </p:spPr>
        <p:txBody>
          <a:bodyPr/>
          <a:lstStyle>
            <a:lvl1pPr>
              <a:buFontTx/>
              <a:buNone/>
              <a:defRPr sz="1600" baseline="0">
                <a:solidFill>
                  <a:srgbClr val="000000"/>
                </a:solidFill>
                <a:latin typeface="ＭＳ Ｐゴシック" panose="020B0600070205080204" pitchFamily="50" charset="-128"/>
                <a:ea typeface="Meiryo UI" panose="020B0604030504040204" pitchFamily="50" charset="-128"/>
              </a:defRPr>
            </a:lvl1pPr>
            <a:lvl2pPr>
              <a:defRPr sz="1600" baseline="0">
                <a:latin typeface="Arial" pitchFamily="34" charset="0"/>
              </a:defRPr>
            </a:lvl2pPr>
            <a:lvl3pPr>
              <a:defRPr sz="1600" baseline="0">
                <a:latin typeface="Arial" pitchFamily="34" charset="0"/>
              </a:defRPr>
            </a:lvl3pPr>
            <a:lvl4pPr>
              <a:defRPr sz="1600" baseline="0">
                <a:latin typeface="Arial" pitchFamily="34" charset="0"/>
              </a:defRPr>
            </a:lvl4pPr>
            <a:lvl5pPr>
              <a:defRPr sz="1600" baseline="0">
                <a:latin typeface="Arial" pitchFamily="34" charset="0"/>
              </a:defRPr>
            </a:lvl5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000000"/>
                </a:solidFill>
                <a:effectLst/>
                <a:uLnTx/>
                <a:uFillTx/>
                <a:latin typeface="Arial" pitchFamily="34" charset="0"/>
              </a:rPr>
              <a:t>20</a:t>
            </a:r>
            <a:r>
              <a:rPr kumimoji="0" lang="en-US" altLang="ja-JP" sz="1600" b="0" i="0" u="none" strike="noStrike" kern="0" cap="none" spc="0" normalizeH="0" baseline="0" noProof="0">
                <a:ln>
                  <a:noFill/>
                </a:ln>
                <a:solidFill>
                  <a:srgbClr val="000000"/>
                </a:solidFill>
                <a:effectLst/>
                <a:uLnTx/>
                <a:uFillTx/>
                <a:latin typeface="Arial" pitchFamily="34" charset="0"/>
              </a:rPr>
              <a:t>14</a:t>
            </a:r>
            <a:r>
              <a:rPr kumimoji="0" lang="ja-JP" altLang="en-US" sz="1600" b="0" i="0" u="none" strike="noStrike" kern="0" cap="none" spc="0" normalizeH="0" baseline="0" noProof="0">
                <a:ln>
                  <a:noFill/>
                </a:ln>
                <a:solidFill>
                  <a:srgbClr val="000000"/>
                </a:solidFill>
                <a:effectLst/>
                <a:uLnTx/>
                <a:uFillTx/>
                <a:latin typeface="Arial" pitchFamily="34" charset="0"/>
              </a:rPr>
              <a:t>年○月○日</a:t>
            </a:r>
            <a:endParaRPr kumimoji="0" lang="en-GB" sz="1600" b="0" i="0" u="none" strike="noStrike" kern="0" cap="none" spc="0" normalizeH="0" baseline="0" noProof="0">
              <a:ln>
                <a:noFill/>
              </a:ln>
              <a:solidFill>
                <a:srgbClr val="000000"/>
              </a:solidFill>
              <a:effectLst/>
              <a:uLnTx/>
              <a:uFillTx/>
              <a:latin typeface="Arial" pitchFamily="34" charset="0"/>
            </a:endParaRPr>
          </a:p>
        </p:txBody>
      </p:sp>
      <p:sp>
        <p:nvSpPr>
          <p:cNvPr id="11" name="Text Placeholder 6"/>
          <p:cNvSpPr>
            <a:spLocks noGrp="1"/>
          </p:cNvSpPr>
          <p:nvPr>
            <p:ph type="body" sz="quarter" idx="17" hasCustomPrompt="1"/>
          </p:nvPr>
        </p:nvSpPr>
        <p:spPr>
          <a:xfrm>
            <a:off x="357748" y="5988685"/>
            <a:ext cx="2952179" cy="320040"/>
          </a:xfrm>
          <a:prstGeom prst="rect">
            <a:avLst/>
          </a:prstGeom>
        </p:spPr>
        <p:txBody>
          <a:bodyPr/>
          <a:lstStyle>
            <a:lvl1pPr>
              <a:buFontTx/>
              <a:buNone/>
              <a:defRPr sz="1600" baseline="0">
                <a:solidFill>
                  <a:srgbClr val="000000"/>
                </a:solidFill>
                <a:latin typeface="ＭＳ Ｐゴシック" panose="020B0600070205080204" pitchFamily="50" charset="-128"/>
                <a:ea typeface="Meiryo UI" panose="020B0604030504040204" pitchFamily="50" charset="-128"/>
              </a:defRPr>
            </a:lvl1pPr>
            <a:lvl2pPr>
              <a:defRPr sz="1600" baseline="0">
                <a:latin typeface="Arial" pitchFamily="34" charset="0"/>
              </a:defRPr>
            </a:lvl2pPr>
            <a:lvl3pPr>
              <a:defRPr sz="1600" baseline="0">
                <a:latin typeface="Arial" pitchFamily="34" charset="0"/>
              </a:defRPr>
            </a:lvl3pPr>
            <a:lvl4pPr>
              <a:defRPr sz="1600" baseline="0">
                <a:latin typeface="Arial" pitchFamily="34" charset="0"/>
              </a:defRPr>
            </a:lvl4pPr>
            <a:lvl5pPr>
              <a:defRPr sz="1600" baseline="0">
                <a:latin typeface="Arial" pitchFamily="34" charset="0"/>
              </a:defRPr>
            </a:lvl5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a:ln>
                  <a:noFill/>
                </a:ln>
                <a:solidFill>
                  <a:srgbClr val="000000"/>
                </a:solidFill>
                <a:effectLst/>
                <a:uLnTx/>
                <a:uFillTx/>
                <a:latin typeface="Arial" pitchFamily="34" charset="0"/>
              </a:rPr>
              <a:t>○○○事業部（サブタイトル）</a:t>
            </a:r>
            <a:endParaRPr kumimoji="0" lang="en-GB" sz="1600" b="0" i="0" u="none" strike="noStrike" kern="0" cap="none" spc="0" normalizeH="0" baseline="0" noProof="0">
              <a:ln>
                <a:noFill/>
              </a:ln>
              <a:solidFill>
                <a:srgbClr val="000000"/>
              </a:solidFill>
              <a:effectLst/>
              <a:uLnTx/>
              <a:uFillTx/>
              <a:latin typeface="Arial" pitchFamily="34" charset="0"/>
            </a:endParaRPr>
          </a:p>
        </p:txBody>
      </p:sp>
      <p:sp>
        <p:nvSpPr>
          <p:cNvPr id="8" name="テキスト プレースホルダー 7"/>
          <p:cNvSpPr>
            <a:spLocks noGrp="1"/>
          </p:cNvSpPr>
          <p:nvPr>
            <p:ph type="body" sz="quarter" idx="18" hasCustomPrompt="1"/>
          </p:nvPr>
        </p:nvSpPr>
        <p:spPr>
          <a:xfrm>
            <a:off x="348343" y="3871731"/>
            <a:ext cx="2952750" cy="723600"/>
          </a:xfrm>
          <a:prstGeom prst="rect">
            <a:avLst/>
          </a:prstGeom>
        </p:spPr>
        <p:txBody>
          <a:bodyPr/>
          <a:lstStyle>
            <a:lvl1pPr marL="0" marR="0" indent="0" defTabSz="432000" eaLnBrk="1" fontAlgn="auto" latinLnBrk="0" hangingPunct="1">
              <a:lnSpc>
                <a:spcPct val="100000"/>
              </a:lnSpc>
              <a:spcBef>
                <a:spcPts val="0"/>
              </a:spcBef>
              <a:spcAft>
                <a:spcPts val="0"/>
              </a:spcAft>
              <a:buClrTx/>
              <a:buSzTx/>
              <a:buFontTx/>
              <a:buNone/>
              <a:tabLst/>
              <a:defRPr sz="1600" baseline="0">
                <a:latin typeface="ＭＳ Ｐゴシック" panose="020B0600070205080204" pitchFamily="50" charset="-128"/>
                <a:ea typeface="Meiryo UI" panose="020B0604030504040204" pitchFamily="50" charset="-128"/>
              </a:defRPr>
            </a:lvl1pPr>
          </a:lstStyle>
          <a:p>
            <a:pPr marL="0" marR="0" lvl="0" indent="0" defTabSz="4320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a:ln>
                  <a:noFill/>
                </a:ln>
                <a:solidFill>
                  <a:srgbClr val="CF142B"/>
                </a:solidFill>
                <a:effectLst/>
                <a:uLnTx/>
                <a:uFillTx/>
                <a:latin typeface="Arial" pitchFamily="34" charset="0"/>
              </a:rPr>
              <a:t>オプション　サブ　タイトル</a:t>
            </a:r>
            <a:endParaRPr kumimoji="0" lang="en-GB" altLang="ja-JP" sz="1800" b="0" i="0" u="none" strike="noStrike" kern="0" cap="none" spc="0" normalizeH="0" baseline="0" noProof="0">
              <a:ln>
                <a:noFill/>
              </a:ln>
              <a:solidFill>
                <a:srgbClr val="CF142B"/>
              </a:solidFill>
              <a:effectLst/>
              <a:uLnTx/>
              <a:uFillTx/>
              <a:latin typeface="Arial" pitchFamily="34" charset="0"/>
            </a:endParaRPr>
          </a:p>
        </p:txBody>
      </p:sp>
    </p:spTree>
    <p:extLst>
      <p:ext uri="{BB962C8B-B14F-4D97-AF65-F5344CB8AC3E}">
        <p14:creationId xmlns:p14="http://schemas.microsoft.com/office/powerpoint/2010/main" val="834941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ide title 32pt bulle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lvl1pPr>
              <a:defRPr>
                <a:latin typeface="Meiryo UI" panose="020B0604030504040204" pitchFamily="50" charset="-128"/>
                <a:ea typeface="Meiryo UI" panose="020B0604030504040204" pitchFamily="50" charset="-128"/>
              </a:defRPr>
            </a:lvl1pPr>
          </a:lstStyle>
          <a:p>
            <a:r>
              <a:rPr kumimoji="1" lang="ja-JP" altLang="en-US"/>
              <a:t>内容ページタイトル</a:t>
            </a:r>
          </a:p>
        </p:txBody>
      </p:sp>
      <p:sp>
        <p:nvSpPr>
          <p:cNvPr id="9" name="Text Placeholder 2"/>
          <p:cNvSpPr>
            <a:spLocks noGrp="1"/>
          </p:cNvSpPr>
          <p:nvPr>
            <p:ph type="body" sz="quarter" idx="22" hasCustomPrompt="1"/>
          </p:nvPr>
        </p:nvSpPr>
        <p:spPr>
          <a:xfrm>
            <a:off x="373064" y="1694688"/>
            <a:ext cx="8447087" cy="4669600"/>
          </a:xfrm>
          <a:prstGeom prst="rect">
            <a:avLst/>
          </a:prstGeom>
        </p:spPr>
        <p:txBody>
          <a:bodyPr/>
          <a:lstStyle>
            <a:lvl1pPr marL="342900" indent="-342900">
              <a:buClr>
                <a:srgbClr val="C00000"/>
              </a:buClr>
              <a:buFont typeface="Wingdings" pitchFamily="2" charset="2"/>
              <a:buChar char="§"/>
              <a:defRPr sz="2400" baseline="0">
                <a:latin typeface="ＭＳ Ｐゴシック" panose="020B0600070205080204" pitchFamily="50" charset="-128"/>
                <a:ea typeface="Meiryo UI" panose="020B0604030504040204" pitchFamily="50" charset="-128"/>
              </a:defRPr>
            </a:lvl1pPr>
            <a:lvl2pPr marL="742950" indent="-377825">
              <a:defRPr sz="1800" baseline="0">
                <a:latin typeface="ＭＳ Ｐゴシック" panose="020B0600070205080204" pitchFamily="50" charset="-128"/>
                <a:ea typeface="Meiryo UI" panose="020B0604030504040204" pitchFamily="50" charset="-128"/>
              </a:defRPr>
            </a:lvl2pPr>
            <a:lvl3pPr marL="1036638" indent="-274638">
              <a:buClr>
                <a:srgbClr val="C00000"/>
              </a:buClr>
              <a:defRPr sz="1600" baseline="0">
                <a:latin typeface="ＭＳ Ｐゴシック" panose="020B0600070205080204" pitchFamily="50" charset="-128"/>
                <a:ea typeface="Meiryo UI" panose="020B0604030504040204" pitchFamily="50" charset="-128"/>
              </a:defRPr>
            </a:lvl3pPr>
          </a:lstStyle>
          <a:p>
            <a:pPr lvl="0"/>
            <a:r>
              <a:rPr lang="ja-JP" altLang="en-US"/>
              <a:t>テキストを入力</a:t>
            </a:r>
            <a:endParaRPr lang="en-US"/>
          </a:p>
          <a:p>
            <a:pPr lvl="1"/>
            <a:r>
              <a:rPr lang="ja-JP" altLang="en-US"/>
              <a:t>テキストを入力</a:t>
            </a:r>
            <a:endParaRPr lang="en-US" altLang="ja-JP"/>
          </a:p>
          <a:p>
            <a:pPr lvl="2"/>
            <a:r>
              <a:rPr lang="ja-JP" altLang="en-US"/>
              <a:t>テキストを入力</a:t>
            </a:r>
            <a:endParaRPr lang="en-US"/>
          </a:p>
        </p:txBody>
      </p:sp>
      <p:sp>
        <p:nvSpPr>
          <p:cNvPr id="7" name="テキスト プレースホルダー 6"/>
          <p:cNvSpPr>
            <a:spLocks noGrp="1"/>
          </p:cNvSpPr>
          <p:nvPr>
            <p:ph type="body" sz="quarter" idx="23" hasCustomPrompt="1"/>
          </p:nvPr>
        </p:nvSpPr>
        <p:spPr>
          <a:xfrm>
            <a:off x="374549" y="992823"/>
            <a:ext cx="8445600" cy="496800"/>
          </a:xfrm>
          <a:prstGeom prst="rect">
            <a:avLst/>
          </a:prstGeom>
        </p:spPr>
        <p:txBody>
          <a:bodyPr/>
          <a:lstStyle>
            <a:lvl1pPr marL="0" indent="0">
              <a:buNone/>
              <a:defRPr sz="2400" b="1">
                <a:latin typeface="Meiryo UI" panose="020B0604030504040204" pitchFamily="50" charset="-128"/>
                <a:ea typeface="Meiryo UI" panose="020B0604030504040204" pitchFamily="50" charset="-128"/>
              </a:defRPr>
            </a:lvl1pPr>
          </a:lstStyle>
          <a:p>
            <a:pPr lvl="0"/>
            <a:r>
              <a:rPr kumimoji="1" lang="ja-JP" altLang="en-US"/>
              <a:t>見出しを入力</a:t>
            </a:r>
          </a:p>
        </p:txBody>
      </p:sp>
      <p:sp>
        <p:nvSpPr>
          <p:cNvPr id="8"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1817438C-432A-4C17-815F-1DCD98DB83B8}" type="datetime1">
              <a:rPr lang="en-US" altLang="ja-JP" smtClean="0"/>
              <a:t>6/26/2024</a:t>
            </a:fld>
            <a:endParaRPr lang="ja-JP" altLang="en-US"/>
          </a:p>
        </p:txBody>
      </p:sp>
      <p:sp>
        <p:nvSpPr>
          <p:cNvPr id="10"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1"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2742299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hort text plus caption">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a:t>内容ページタイトル</a:t>
            </a:r>
          </a:p>
        </p:txBody>
      </p:sp>
      <p:sp>
        <p:nvSpPr>
          <p:cNvPr id="10" name="Rounded Rectangle 6"/>
          <p:cNvSpPr/>
          <p:nvPr userDrawn="1"/>
        </p:nvSpPr>
        <p:spPr>
          <a:xfrm>
            <a:off x="367362" y="1477965"/>
            <a:ext cx="6123064" cy="2232025"/>
          </a:xfrm>
          <a:prstGeom prst="roundRect">
            <a:avLst>
              <a:gd name="adj" fmla="val 7449"/>
            </a:avLst>
          </a:prstGeom>
          <a:solidFill>
            <a:srgbClr val="CF14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800"/>
          </a:p>
        </p:txBody>
      </p:sp>
      <p:sp>
        <p:nvSpPr>
          <p:cNvPr id="11" name="Text Placeholder 9"/>
          <p:cNvSpPr>
            <a:spLocks noGrp="1"/>
          </p:cNvSpPr>
          <p:nvPr>
            <p:ph type="body" sz="quarter" idx="14" hasCustomPrompt="1"/>
          </p:nvPr>
        </p:nvSpPr>
        <p:spPr>
          <a:xfrm>
            <a:off x="495446" y="1592580"/>
            <a:ext cx="5820727" cy="2004060"/>
          </a:xfrm>
          <a:prstGeom prst="rect">
            <a:avLst/>
          </a:prstGeom>
        </p:spPr>
        <p:txBody>
          <a:bodyPr/>
          <a:lstStyle>
            <a:lvl1pPr marL="0" indent="0">
              <a:buNone/>
              <a:defRPr sz="2800" baseline="0">
                <a:solidFill>
                  <a:schemeClr val="bg1"/>
                </a:solidFill>
                <a:latin typeface="ＭＳ Ｐゴシック" panose="020B0600070205080204" pitchFamily="50" charset="-128"/>
                <a:ea typeface="ＭＳ Ｐゴシック" panose="020B0600070205080204" pitchFamily="50" charset="-128"/>
              </a:defRPr>
            </a:lvl1pPr>
            <a:lvl2pPr marL="0" indent="0">
              <a:buNone/>
              <a:defRPr sz="2800" baseline="0">
                <a:latin typeface="Arial" pitchFamily="34" charset="0"/>
              </a:defRPr>
            </a:lvl2pPr>
            <a:lvl3pPr marL="0" indent="0">
              <a:buNone/>
              <a:defRPr sz="2800" baseline="0">
                <a:latin typeface="Arial" pitchFamily="34" charset="0"/>
              </a:defRPr>
            </a:lvl3pPr>
            <a:lvl4pPr marL="0" indent="0">
              <a:buNone/>
              <a:defRPr sz="2800" baseline="0">
                <a:latin typeface="Arial" pitchFamily="34" charset="0"/>
              </a:defRPr>
            </a:lvl4pPr>
            <a:lvl5pPr marL="0" indent="0">
              <a:buNone/>
              <a:defRPr sz="2800" baseline="0">
                <a:latin typeface="Arial" pitchFamily="34" charset="0"/>
              </a:defRPr>
            </a:lvl5pPr>
          </a:lstStyle>
          <a:p>
            <a:pPr lvl="0"/>
            <a:r>
              <a:rPr lang="ja-JP" altLang="en-US"/>
              <a:t>テキストを入力</a:t>
            </a:r>
            <a:endParaRPr lang="en-GB"/>
          </a:p>
        </p:txBody>
      </p:sp>
      <p:sp>
        <p:nvSpPr>
          <p:cNvPr id="12" name="Text Placeholder 7"/>
          <p:cNvSpPr>
            <a:spLocks noGrp="1"/>
          </p:cNvSpPr>
          <p:nvPr>
            <p:ph type="body" sz="quarter" idx="18" hasCustomPrompt="1"/>
          </p:nvPr>
        </p:nvSpPr>
        <p:spPr>
          <a:xfrm>
            <a:off x="367559" y="3854450"/>
            <a:ext cx="6134163" cy="412750"/>
          </a:xfrm>
          <a:prstGeom prst="rect">
            <a:avLst/>
          </a:prstGeom>
        </p:spPr>
        <p:txBody>
          <a:bodyPr/>
          <a:lstStyle>
            <a:lvl1pPr>
              <a:buNone/>
              <a:defRPr sz="1600" b="1" i="0" baseline="0">
                <a:solidFill>
                  <a:schemeClr val="tx1"/>
                </a:solidFill>
                <a:latin typeface="ＭＳ Ｐゴシック" panose="020B0600070205080204" pitchFamily="50" charset="-128"/>
                <a:ea typeface="ＭＳ Ｐゴシック" panose="020B0600070205080204" pitchFamily="50" charset="-12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sz="1600" b="1" i="0" baseline="0">
                <a:latin typeface="Arial" pitchFamily="34" charset="0"/>
              </a:rPr>
              <a:t>（オプション）　ヘッダーの入力</a:t>
            </a:r>
            <a:endParaRPr lang="en-GB"/>
          </a:p>
        </p:txBody>
      </p:sp>
      <p:sp>
        <p:nvSpPr>
          <p:cNvPr id="13" name="Text Placeholder 11"/>
          <p:cNvSpPr>
            <a:spLocks noGrp="1"/>
          </p:cNvSpPr>
          <p:nvPr>
            <p:ph type="body" sz="quarter" idx="19" hasCustomPrompt="1"/>
          </p:nvPr>
        </p:nvSpPr>
        <p:spPr>
          <a:xfrm>
            <a:off x="367363" y="4359277"/>
            <a:ext cx="6134360" cy="479425"/>
          </a:xfrm>
          <a:prstGeom prst="rect">
            <a:avLst/>
          </a:prstGeom>
        </p:spPr>
        <p:txBody>
          <a:bodyPr/>
          <a:lstStyle>
            <a:lvl1pPr>
              <a:buNone/>
              <a:defRPr sz="1600" baseline="0">
                <a:solidFill>
                  <a:schemeClr val="tx1"/>
                </a:solidFill>
                <a:latin typeface="ＭＳ Ｐゴシック" panose="020B0600070205080204" pitchFamily="50" charset="-128"/>
                <a:ea typeface="ＭＳ Ｐゴシック" panose="020B0600070205080204" pitchFamily="50" charset="-12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a:t>（オプション）　本文の入力</a:t>
            </a:r>
            <a:endParaRPr lang="en-GB"/>
          </a:p>
        </p:txBody>
      </p:sp>
      <p:sp>
        <p:nvSpPr>
          <p:cNvPr id="14"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11EFB1B3-1A1B-44AA-9F03-0E9E27E2122E}" type="datetime1">
              <a:rPr lang="en-US" altLang="ja-JP" smtClean="0"/>
              <a:t>6/26/2024</a:t>
            </a:fld>
            <a:endParaRPr lang="ja-JP" altLang="en-US"/>
          </a:p>
        </p:txBody>
      </p:sp>
      <p:sp>
        <p:nvSpPr>
          <p:cNvPr id="15"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6"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3205666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lide title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a:t>内容ページタイトル</a:t>
            </a:r>
          </a:p>
        </p:txBody>
      </p:sp>
      <p:sp>
        <p:nvSpPr>
          <p:cNvPr id="7" name="図プレースホルダー 12"/>
          <p:cNvSpPr>
            <a:spLocks noGrp="1"/>
          </p:cNvSpPr>
          <p:nvPr>
            <p:ph type="pic" sz="quarter" idx="13" hasCustomPrompt="1"/>
          </p:nvPr>
        </p:nvSpPr>
        <p:spPr>
          <a:xfrm>
            <a:off x="364150" y="1477965"/>
            <a:ext cx="6675279" cy="3223577"/>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lvl="0"/>
            <a:r>
              <a:rPr lang="ja-JP" altLang="en-US" noProof="0"/>
              <a:t>アイコンをクリックして画像を挿入</a:t>
            </a:r>
          </a:p>
        </p:txBody>
      </p:sp>
      <p:sp>
        <p:nvSpPr>
          <p:cNvPr id="8"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D3A0795F-FCFC-457D-A36C-335FBB9FD5F5}" type="datetime1">
              <a:rPr lang="en-US" altLang="ja-JP" smtClean="0"/>
              <a:t>6/26/2024</a:t>
            </a:fld>
            <a:endParaRPr lang="ja-JP" altLang="en-US"/>
          </a:p>
        </p:txBody>
      </p:sp>
      <p:sp>
        <p:nvSpPr>
          <p:cNvPr id="9"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0"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3126971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lide title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a:t>内容ページタイトル</a:t>
            </a:r>
          </a:p>
        </p:txBody>
      </p:sp>
      <p:sp>
        <p:nvSpPr>
          <p:cNvPr id="12" name="図プレースホルダー 12"/>
          <p:cNvSpPr>
            <a:spLocks noGrp="1"/>
          </p:cNvSpPr>
          <p:nvPr>
            <p:ph type="pic" sz="quarter" idx="13" hasCustomPrompt="1"/>
          </p:nvPr>
        </p:nvSpPr>
        <p:spPr>
          <a:xfrm>
            <a:off x="362593" y="1477965"/>
            <a:ext cx="6676836" cy="3223577"/>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lvl="0"/>
            <a:r>
              <a:rPr lang="ja-JP" altLang="en-US" noProof="0"/>
              <a:t>アイコンをクリックして画像を挿入</a:t>
            </a:r>
          </a:p>
        </p:txBody>
      </p:sp>
      <p:sp>
        <p:nvSpPr>
          <p:cNvPr id="13" name="Text Placeholder 7"/>
          <p:cNvSpPr>
            <a:spLocks noGrp="1"/>
          </p:cNvSpPr>
          <p:nvPr>
            <p:ph type="body" sz="quarter" idx="18" hasCustomPrompt="1"/>
          </p:nvPr>
        </p:nvSpPr>
        <p:spPr>
          <a:xfrm>
            <a:off x="362658" y="4815840"/>
            <a:ext cx="6661792" cy="412750"/>
          </a:xfrm>
          <a:prstGeom prst="rect">
            <a:avLst/>
          </a:prstGeom>
        </p:spPr>
        <p:txBody>
          <a:bodyPr/>
          <a:lstStyle>
            <a:lvl1pPr>
              <a:buNone/>
              <a:defRPr sz="1600" b="1" i="0" baseline="0">
                <a:solidFill>
                  <a:schemeClr val="tx1"/>
                </a:solidFill>
                <a:latin typeface="ＭＳ Ｐゴシック" panose="020B0600070205080204" pitchFamily="50" charset="-128"/>
                <a:ea typeface="ＭＳ Ｐゴシック" panose="020B0600070205080204" pitchFamily="50" charset="-12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sz="1600" b="1" i="0" baseline="0">
                <a:latin typeface="Arial" pitchFamily="34" charset="0"/>
              </a:rPr>
              <a:t>オプション　ヘッダーの入力</a:t>
            </a:r>
            <a:endParaRPr lang="en-GB"/>
          </a:p>
        </p:txBody>
      </p:sp>
      <p:sp>
        <p:nvSpPr>
          <p:cNvPr id="14" name="Text Placeholder 11"/>
          <p:cNvSpPr>
            <a:spLocks noGrp="1"/>
          </p:cNvSpPr>
          <p:nvPr>
            <p:ph type="body" sz="quarter" idx="19" hasCustomPrompt="1"/>
          </p:nvPr>
        </p:nvSpPr>
        <p:spPr>
          <a:xfrm>
            <a:off x="362594" y="5320667"/>
            <a:ext cx="6669347" cy="479425"/>
          </a:xfrm>
          <a:prstGeom prst="rect">
            <a:avLst/>
          </a:prstGeom>
        </p:spPr>
        <p:txBody>
          <a:bodyPr/>
          <a:lstStyle>
            <a:lvl1pPr>
              <a:buNone/>
              <a:defRPr sz="1600" baseline="0">
                <a:solidFill>
                  <a:schemeClr val="tx1"/>
                </a:solidFill>
                <a:latin typeface="ＭＳ Ｐゴシック" panose="020B0600070205080204" pitchFamily="50" charset="-128"/>
                <a:ea typeface="ＭＳ Ｐゴシック" panose="020B0600070205080204" pitchFamily="50" charset="-12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a:t>オプション　本文の入力</a:t>
            </a:r>
            <a:endParaRPr lang="en-GB"/>
          </a:p>
        </p:txBody>
      </p:sp>
      <p:sp>
        <p:nvSpPr>
          <p:cNvPr id="9"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AB2B4147-FBF1-41B7-9B0B-C93B6B172759}" type="datetime1">
              <a:rPr lang="en-US" altLang="ja-JP" smtClean="0"/>
              <a:t>6/26/2024</a:t>
            </a:fld>
            <a:endParaRPr lang="ja-JP" altLang="en-US"/>
          </a:p>
        </p:txBody>
      </p:sp>
      <p:sp>
        <p:nvSpPr>
          <p:cNvPr id="10"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1"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3397175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Slide title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a:t>内容ページタイトル</a:t>
            </a:r>
          </a:p>
        </p:txBody>
      </p:sp>
      <p:sp>
        <p:nvSpPr>
          <p:cNvPr id="12" name="図プレースホルダー 12"/>
          <p:cNvSpPr>
            <a:spLocks noGrp="1"/>
          </p:cNvSpPr>
          <p:nvPr>
            <p:ph type="pic" sz="quarter" idx="13" hasCustomPrompt="1"/>
          </p:nvPr>
        </p:nvSpPr>
        <p:spPr>
          <a:xfrm>
            <a:off x="358156" y="1477965"/>
            <a:ext cx="3995738" cy="2376487"/>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lvl="0"/>
            <a:r>
              <a:rPr lang="ja-JP" altLang="en-US" noProof="0"/>
              <a:t>アイコンをクリックして画像を挿入</a:t>
            </a:r>
          </a:p>
        </p:txBody>
      </p:sp>
      <p:sp>
        <p:nvSpPr>
          <p:cNvPr id="13" name="図プレースホルダー 12"/>
          <p:cNvSpPr>
            <a:spLocks noGrp="1"/>
          </p:cNvSpPr>
          <p:nvPr>
            <p:ph type="pic" sz="quarter" idx="16" hasCustomPrompt="1"/>
          </p:nvPr>
        </p:nvSpPr>
        <p:spPr>
          <a:xfrm>
            <a:off x="4799105" y="1477965"/>
            <a:ext cx="4001770" cy="2376487"/>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lvl="0"/>
            <a:r>
              <a:rPr lang="ja-JP" altLang="en-US" noProof="0"/>
              <a:t>アイコンをクリックして画像を挿入</a:t>
            </a:r>
          </a:p>
        </p:txBody>
      </p:sp>
      <p:sp>
        <p:nvSpPr>
          <p:cNvPr id="14" name="図プレースホルダー 12"/>
          <p:cNvSpPr>
            <a:spLocks noGrp="1"/>
          </p:cNvSpPr>
          <p:nvPr>
            <p:ph type="pic" sz="quarter" idx="18" hasCustomPrompt="1"/>
          </p:nvPr>
        </p:nvSpPr>
        <p:spPr>
          <a:xfrm>
            <a:off x="2623186" y="3644803"/>
            <a:ext cx="4036695" cy="2376487"/>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lvl="0"/>
            <a:r>
              <a:rPr lang="ja-JP" altLang="en-US" noProof="0"/>
              <a:t>アイコンをクリックして画像を挿入</a:t>
            </a:r>
          </a:p>
        </p:txBody>
      </p:sp>
      <p:sp>
        <p:nvSpPr>
          <p:cNvPr id="15" name="Text Placeholder 16"/>
          <p:cNvSpPr>
            <a:spLocks noGrp="1"/>
          </p:cNvSpPr>
          <p:nvPr>
            <p:ph type="body" sz="quarter" idx="19" hasCustomPrompt="1"/>
          </p:nvPr>
        </p:nvSpPr>
        <p:spPr>
          <a:xfrm>
            <a:off x="488783" y="3983991"/>
            <a:ext cx="1918335" cy="984250"/>
          </a:xfrm>
          <a:prstGeom prst="rect">
            <a:avLst/>
          </a:prstGeom>
        </p:spPr>
        <p:txBody>
          <a:bodyPr/>
          <a:lstStyle>
            <a:lvl1pPr marL="0" indent="0">
              <a:buNone/>
              <a:defRPr sz="16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1600" b="1" i="0" baseline="0">
                <a:solidFill>
                  <a:srgbClr val="000000"/>
                </a:solidFill>
                <a:latin typeface="Arial" pitchFamily="34" charset="0"/>
              </a:defRPr>
            </a:lvl2pPr>
            <a:lvl3pPr marL="0" indent="0">
              <a:buNone/>
              <a:defRPr sz="1600" b="1" i="0" baseline="0">
                <a:solidFill>
                  <a:srgbClr val="000000"/>
                </a:solidFill>
                <a:latin typeface="Arial" pitchFamily="34" charset="0"/>
              </a:defRPr>
            </a:lvl3pPr>
            <a:lvl4pPr marL="0" indent="0">
              <a:buNone/>
              <a:defRPr sz="1600" b="1" i="0" baseline="0">
                <a:solidFill>
                  <a:srgbClr val="000000"/>
                </a:solidFill>
                <a:latin typeface="Arial" pitchFamily="34" charset="0"/>
              </a:defRPr>
            </a:lvl4pPr>
            <a:lvl5pPr marL="0" indent="0">
              <a:buNone/>
              <a:defRPr sz="1600" b="1" i="0" baseline="0">
                <a:solidFill>
                  <a:srgbClr val="000000"/>
                </a:solidFill>
                <a:latin typeface="Arial" pitchFamily="34" charset="0"/>
              </a:defRPr>
            </a:lvl5pPr>
          </a:lstStyle>
          <a:p>
            <a:pPr lvl="0"/>
            <a:r>
              <a:rPr lang="ja-JP" altLang="en-US"/>
              <a:t>キャプション（テキスト）の入力</a:t>
            </a:r>
            <a:endParaRPr lang="en-US"/>
          </a:p>
        </p:txBody>
      </p:sp>
      <p:sp>
        <p:nvSpPr>
          <p:cNvPr id="16" name="Text Placeholder 16"/>
          <p:cNvSpPr>
            <a:spLocks noGrp="1"/>
          </p:cNvSpPr>
          <p:nvPr>
            <p:ph type="body" sz="quarter" idx="20" hasCustomPrompt="1"/>
          </p:nvPr>
        </p:nvSpPr>
        <p:spPr>
          <a:xfrm>
            <a:off x="6830379" y="3983991"/>
            <a:ext cx="1883410" cy="984250"/>
          </a:xfrm>
          <a:prstGeom prst="rect">
            <a:avLst/>
          </a:prstGeom>
        </p:spPr>
        <p:txBody>
          <a:bodyPr/>
          <a:lstStyle>
            <a:lvl1pPr marL="0" indent="0">
              <a:buNone/>
              <a:defRPr sz="16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1600" b="1" i="0" baseline="0">
                <a:solidFill>
                  <a:srgbClr val="000000"/>
                </a:solidFill>
                <a:latin typeface="Arial" pitchFamily="34" charset="0"/>
              </a:defRPr>
            </a:lvl2pPr>
            <a:lvl3pPr marL="0" indent="0">
              <a:buNone/>
              <a:defRPr sz="1600" b="1" i="0" baseline="0">
                <a:solidFill>
                  <a:srgbClr val="000000"/>
                </a:solidFill>
                <a:latin typeface="Arial" pitchFamily="34" charset="0"/>
              </a:defRPr>
            </a:lvl3pPr>
            <a:lvl4pPr marL="0" indent="0">
              <a:buNone/>
              <a:defRPr sz="1600" b="1" i="0" baseline="0">
                <a:solidFill>
                  <a:srgbClr val="000000"/>
                </a:solidFill>
                <a:latin typeface="Arial" pitchFamily="34" charset="0"/>
              </a:defRPr>
            </a:lvl4pPr>
            <a:lvl5pPr marL="0" indent="0">
              <a:buNone/>
              <a:defRPr sz="1600" b="1" i="0" baseline="0">
                <a:solidFill>
                  <a:srgbClr val="000000"/>
                </a:solidFill>
                <a:latin typeface="Arial" pitchFamily="34" charset="0"/>
              </a:defRPr>
            </a:lvl5pPr>
          </a:lstStyle>
          <a:p>
            <a:pPr lvl="0"/>
            <a:r>
              <a:rPr lang="ja-JP" altLang="en-US"/>
              <a:t>キャプション（テキスト）の入力</a:t>
            </a:r>
            <a:endParaRPr lang="en-US" altLang="ja-JP"/>
          </a:p>
        </p:txBody>
      </p:sp>
      <p:sp>
        <p:nvSpPr>
          <p:cNvPr id="17" name="Text Placeholder 16"/>
          <p:cNvSpPr>
            <a:spLocks noGrp="1"/>
          </p:cNvSpPr>
          <p:nvPr>
            <p:ph type="body" sz="quarter" idx="21" hasCustomPrompt="1"/>
          </p:nvPr>
        </p:nvSpPr>
        <p:spPr>
          <a:xfrm>
            <a:off x="2107883" y="6002215"/>
            <a:ext cx="4928235" cy="296986"/>
          </a:xfrm>
          <a:prstGeom prst="rect">
            <a:avLst/>
          </a:prstGeom>
        </p:spPr>
        <p:txBody>
          <a:bodyPr/>
          <a:lstStyle>
            <a:lvl1pPr marL="0" indent="0" algn="ctr">
              <a:buNone/>
              <a:defRPr sz="16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1600" b="1" i="0" baseline="0">
                <a:solidFill>
                  <a:srgbClr val="000000"/>
                </a:solidFill>
                <a:latin typeface="Arial" pitchFamily="34" charset="0"/>
              </a:defRPr>
            </a:lvl2pPr>
            <a:lvl3pPr marL="0" indent="0">
              <a:buNone/>
              <a:defRPr sz="1600" b="1" i="0" baseline="0">
                <a:solidFill>
                  <a:srgbClr val="000000"/>
                </a:solidFill>
                <a:latin typeface="Arial" pitchFamily="34" charset="0"/>
              </a:defRPr>
            </a:lvl3pPr>
            <a:lvl4pPr marL="0" indent="0">
              <a:buNone/>
              <a:defRPr sz="1600" b="1" i="0" baseline="0">
                <a:solidFill>
                  <a:srgbClr val="000000"/>
                </a:solidFill>
                <a:latin typeface="Arial" pitchFamily="34" charset="0"/>
              </a:defRPr>
            </a:lvl4pPr>
            <a:lvl5pPr marL="0" indent="0">
              <a:buNone/>
              <a:defRPr sz="1600" b="1" i="0" baseline="0">
                <a:solidFill>
                  <a:srgbClr val="000000"/>
                </a:solidFill>
                <a:latin typeface="Arial" pitchFamily="34" charset="0"/>
              </a:defRPr>
            </a:lvl5pPr>
          </a:lstStyle>
          <a:p>
            <a:pPr lvl="0"/>
            <a:r>
              <a:rPr lang="ja-JP" altLang="en-US"/>
              <a:t>キャプション（テキスト）の入力</a:t>
            </a:r>
            <a:endParaRPr lang="en-US" altLang="ja-JP"/>
          </a:p>
        </p:txBody>
      </p:sp>
      <p:sp>
        <p:nvSpPr>
          <p:cNvPr id="18"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7F068A2B-651D-441D-BE0A-634124C77A3C}" type="datetime1">
              <a:rPr lang="en-US" altLang="ja-JP" smtClean="0"/>
              <a:t>6/26/2024</a:t>
            </a:fld>
            <a:endParaRPr lang="ja-JP" altLang="en-US"/>
          </a:p>
        </p:txBody>
      </p:sp>
      <p:sp>
        <p:nvSpPr>
          <p:cNvPr id="19"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20"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829253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Slide title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a:t>内容ページタイトル</a:t>
            </a:r>
          </a:p>
        </p:txBody>
      </p:sp>
      <p:sp>
        <p:nvSpPr>
          <p:cNvPr id="8" name="図プレースホルダー 12"/>
          <p:cNvSpPr>
            <a:spLocks noGrp="1"/>
          </p:cNvSpPr>
          <p:nvPr>
            <p:ph type="pic" sz="quarter" idx="13" hasCustomPrompt="1"/>
          </p:nvPr>
        </p:nvSpPr>
        <p:spPr>
          <a:xfrm>
            <a:off x="367084" y="1477963"/>
            <a:ext cx="3993267" cy="2399556"/>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lvl="0"/>
            <a:r>
              <a:rPr lang="ja-JP" altLang="en-US" noProof="0"/>
              <a:t>アイコンをクリックして画像を挿入</a:t>
            </a:r>
          </a:p>
        </p:txBody>
      </p:sp>
      <p:sp>
        <p:nvSpPr>
          <p:cNvPr id="9" name="Content Placeholder 9"/>
          <p:cNvSpPr>
            <a:spLocks noGrp="1"/>
          </p:cNvSpPr>
          <p:nvPr>
            <p:ph sz="quarter" idx="16" hasCustomPrompt="1"/>
          </p:nvPr>
        </p:nvSpPr>
        <p:spPr>
          <a:xfrm>
            <a:off x="4587650" y="1477963"/>
            <a:ext cx="4213225" cy="4830762"/>
          </a:xfrm>
          <a:prstGeom prst="rect">
            <a:avLst/>
          </a:prstGeom>
        </p:spPr>
        <p:txBody>
          <a:bodyPr/>
          <a:lstStyle>
            <a:lvl1pPr marL="342900" indent="-342900">
              <a:spcAft>
                <a:spcPts val="600"/>
              </a:spcAft>
              <a:buClr>
                <a:srgbClr val="CF142B"/>
              </a:buClr>
              <a:buFont typeface="Wingdings" pitchFamily="2" charset="2"/>
              <a:buChar char="§"/>
              <a:defRPr sz="2400">
                <a:latin typeface="ＭＳ Ｐゴシック" panose="020B0600070205080204" pitchFamily="50" charset="-128"/>
                <a:ea typeface="ＭＳ Ｐゴシック" panose="020B0600070205080204" pitchFamily="50" charset="-128"/>
              </a:defRPr>
            </a:lvl1pPr>
            <a:lvl2pPr marL="742950" indent="-285750">
              <a:spcAft>
                <a:spcPts val="600"/>
              </a:spcAft>
              <a:buClrTx/>
              <a:buFont typeface="Arial" pitchFamily="34" charset="0"/>
              <a:buChar char="–"/>
              <a:defRPr sz="2000">
                <a:latin typeface="ＭＳ Ｐゴシック" panose="020B0600070205080204" pitchFamily="50" charset="-128"/>
                <a:ea typeface="ＭＳ Ｐゴシック" panose="020B0600070205080204" pitchFamily="50" charset="-128"/>
              </a:defRPr>
            </a:lvl2pPr>
          </a:lstStyle>
          <a:p>
            <a:pPr lvl="0"/>
            <a:r>
              <a:rPr lang="ja-JP" altLang="en-US"/>
              <a:t>テキストを入力</a:t>
            </a:r>
            <a:endParaRPr lang="en-US"/>
          </a:p>
          <a:p>
            <a:pPr lvl="1"/>
            <a:r>
              <a:rPr lang="ja-JP" altLang="en-US"/>
              <a:t>テキストを入力</a:t>
            </a:r>
            <a:endParaRPr lang="en-US"/>
          </a:p>
          <a:p>
            <a:pPr lvl="0"/>
            <a:r>
              <a:rPr lang="ja-JP" altLang="en-US"/>
              <a:t>テキストを入力</a:t>
            </a:r>
            <a:endParaRPr lang="en-US"/>
          </a:p>
          <a:p>
            <a:pPr lvl="1"/>
            <a:r>
              <a:rPr lang="ja-JP" altLang="en-US"/>
              <a:t>テキストを入力</a:t>
            </a:r>
            <a:endParaRPr lang="en-US"/>
          </a:p>
          <a:p>
            <a:pPr lvl="0"/>
            <a:r>
              <a:rPr lang="ja-JP" altLang="en-US"/>
              <a:t>テキストを入力</a:t>
            </a:r>
            <a:endParaRPr lang="en-US"/>
          </a:p>
          <a:p>
            <a:pPr lvl="1"/>
            <a:r>
              <a:rPr lang="ja-JP" altLang="en-US"/>
              <a:t>テキストを入力</a:t>
            </a:r>
            <a:endParaRPr lang="en-US"/>
          </a:p>
        </p:txBody>
      </p:sp>
      <p:sp>
        <p:nvSpPr>
          <p:cNvPr id="10"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E8C890A9-F7D3-428A-8585-16323F53BCCF}" type="datetime1">
              <a:rPr lang="en-US" altLang="ja-JP" smtClean="0"/>
              <a:t>6/26/2024</a:t>
            </a:fld>
            <a:endParaRPr lang="ja-JP" altLang="en-US"/>
          </a:p>
        </p:txBody>
      </p:sp>
      <p:sp>
        <p:nvSpPr>
          <p:cNvPr id="11"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2"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3135636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a:t>内容ページタイトル</a:t>
            </a:r>
          </a:p>
        </p:txBody>
      </p:sp>
      <p:sp>
        <p:nvSpPr>
          <p:cNvPr id="6" name="Text Placeholder 9"/>
          <p:cNvSpPr>
            <a:spLocks noGrp="1"/>
          </p:cNvSpPr>
          <p:nvPr>
            <p:ph type="body" sz="quarter" idx="14" hasCustomPrompt="1"/>
          </p:nvPr>
        </p:nvSpPr>
        <p:spPr>
          <a:xfrm>
            <a:off x="4746172" y="1489114"/>
            <a:ext cx="4064531" cy="1690688"/>
          </a:xfrm>
          <a:prstGeom prst="rect">
            <a:avLst/>
          </a:prstGeom>
        </p:spPr>
        <p:txBody>
          <a:bodyPr/>
          <a:lstStyle>
            <a:lvl1pPr marL="0" indent="0">
              <a:buNone/>
              <a:defRPr sz="240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2800" baseline="0">
                <a:latin typeface="Arial" pitchFamily="34" charset="0"/>
              </a:defRPr>
            </a:lvl2pPr>
            <a:lvl3pPr marL="0" indent="0">
              <a:buNone/>
              <a:defRPr sz="2800" baseline="0">
                <a:latin typeface="Arial" pitchFamily="34" charset="0"/>
              </a:defRPr>
            </a:lvl3pPr>
            <a:lvl4pPr marL="0" indent="0">
              <a:buNone/>
              <a:defRPr sz="2800" baseline="0">
                <a:latin typeface="Arial" pitchFamily="34" charset="0"/>
              </a:defRPr>
            </a:lvl4pPr>
            <a:lvl5pPr marL="0" indent="0">
              <a:buNone/>
              <a:defRPr sz="2800" baseline="0">
                <a:latin typeface="Arial" pitchFamily="34" charset="0"/>
              </a:defRPr>
            </a:lvl5pPr>
          </a:lstStyle>
          <a:p>
            <a:pPr lvl="0"/>
            <a:r>
              <a:rPr lang="ja-JP" altLang="en-US"/>
              <a:t>テキストを入力</a:t>
            </a:r>
            <a:endParaRPr lang="en-GB"/>
          </a:p>
        </p:txBody>
      </p:sp>
      <p:sp>
        <p:nvSpPr>
          <p:cNvPr id="7" name="Text Placeholder 9"/>
          <p:cNvSpPr>
            <a:spLocks noGrp="1"/>
          </p:cNvSpPr>
          <p:nvPr>
            <p:ph type="body" sz="quarter" idx="18" hasCustomPrompt="1"/>
          </p:nvPr>
        </p:nvSpPr>
        <p:spPr>
          <a:xfrm>
            <a:off x="360025" y="1479395"/>
            <a:ext cx="3994848" cy="1689256"/>
          </a:xfrm>
          <a:prstGeom prst="rect">
            <a:avLst/>
          </a:prstGeom>
        </p:spPr>
        <p:txBody>
          <a:bodyPr/>
          <a:lstStyle>
            <a:lvl1pPr marL="0" indent="0">
              <a:buNone/>
              <a:defRPr sz="240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2800" baseline="0">
                <a:latin typeface="Arial" pitchFamily="34" charset="0"/>
              </a:defRPr>
            </a:lvl2pPr>
            <a:lvl3pPr marL="0" indent="0">
              <a:buNone/>
              <a:defRPr sz="2800" baseline="0">
                <a:latin typeface="Arial" pitchFamily="34" charset="0"/>
              </a:defRPr>
            </a:lvl3pPr>
            <a:lvl4pPr marL="0" indent="0">
              <a:buNone/>
              <a:defRPr sz="2800" baseline="0">
                <a:latin typeface="Arial" pitchFamily="34" charset="0"/>
              </a:defRPr>
            </a:lvl4pPr>
            <a:lvl5pPr marL="0" indent="0">
              <a:buNone/>
              <a:defRPr sz="2800" baseline="0">
                <a:latin typeface="Arial" pitchFamily="34" charset="0"/>
              </a:defRPr>
            </a:lvl5pPr>
          </a:lstStyle>
          <a:p>
            <a:pPr lvl="0"/>
            <a:r>
              <a:rPr lang="ja-JP" altLang="en-US"/>
              <a:t>テキストを入力</a:t>
            </a:r>
            <a:endParaRPr lang="en-GB"/>
          </a:p>
        </p:txBody>
      </p:sp>
      <p:sp>
        <p:nvSpPr>
          <p:cNvPr id="8"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9568473A-0975-4DF3-82A2-322834D34992}" type="datetime1">
              <a:rPr lang="en-US" altLang="ja-JP" smtClean="0"/>
              <a:t>6/26/2024</a:t>
            </a:fld>
            <a:endParaRPr lang="ja-JP" altLang="en-US"/>
          </a:p>
        </p:txBody>
      </p:sp>
      <p:sp>
        <p:nvSpPr>
          <p:cNvPr id="9"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0"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27710098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タイトルと表">
    <p:spTree>
      <p:nvGrpSpPr>
        <p:cNvPr id="1" name=""/>
        <p:cNvGrpSpPr/>
        <p:nvPr/>
      </p:nvGrpSpPr>
      <p:grpSpPr>
        <a:xfrm>
          <a:off x="0" y="0"/>
          <a:ext cx="0" cy="0"/>
          <a:chOff x="0" y="0"/>
          <a:chExt cx="0" cy="0"/>
        </a:xfrm>
      </p:grpSpPr>
      <p:sp>
        <p:nvSpPr>
          <p:cNvPr id="3" name="表プレースホルダー 2"/>
          <p:cNvSpPr>
            <a:spLocks noGrp="1"/>
          </p:cNvSpPr>
          <p:nvPr>
            <p:ph type="tbl" idx="1"/>
          </p:nvPr>
        </p:nvSpPr>
        <p:spPr>
          <a:xfrm>
            <a:off x="457200" y="1600201"/>
            <a:ext cx="8229600" cy="4525963"/>
          </a:xfrm>
          <a:prstGeom prst="rect">
            <a:avLst/>
          </a:prstGeom>
        </p:spPr>
        <p:txBody>
          <a:bodyPr/>
          <a:lstStyle/>
          <a:p>
            <a:pPr lvl="0"/>
            <a:endParaRPr lang="ja-JP" altLang="en-US" noProof="0" dirty="0"/>
          </a:p>
        </p:txBody>
      </p:sp>
      <p:sp>
        <p:nvSpPr>
          <p:cNvPr id="5" name="タイトル 4"/>
          <p:cNvSpPr>
            <a:spLocks noGrp="1"/>
          </p:cNvSpPr>
          <p:nvPr>
            <p:ph type="title"/>
          </p:nvPr>
        </p:nvSpPr>
        <p:spPr/>
        <p:txBody>
          <a:bodyPr/>
          <a:lstStyle/>
          <a:p>
            <a:r>
              <a:rPr kumimoji="1" lang="ja-JP" altLang="en-US"/>
              <a:t>マスター タイトルの書式設定</a:t>
            </a:r>
          </a:p>
        </p:txBody>
      </p:sp>
      <p:sp>
        <p:nvSpPr>
          <p:cNvPr id="6" name="Rectangle 3">
            <a:extLst>
              <a:ext uri="{FF2B5EF4-FFF2-40B4-BE49-F238E27FC236}">
                <a16:creationId xmlns:a16="http://schemas.microsoft.com/office/drawing/2014/main" id="{DEA8D793-8AAD-4A16-A5B4-7E86ED86A071}"/>
              </a:ext>
            </a:extLst>
          </p:cNvPr>
          <p:cNvSpPr>
            <a:spLocks noGrp="1" noChangeArrowheads="1"/>
          </p:cNvSpPr>
          <p:nvPr>
            <p:ph type="sldNum" sz="quarter" idx="4"/>
          </p:nvPr>
        </p:nvSpPr>
        <p:spPr bwMode="auto">
          <a:xfrm>
            <a:off x="6746631" y="6489341"/>
            <a:ext cx="2244969" cy="324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defRPr kumimoji="0" sz="1292" b="1" smtClean="0">
                <a:solidFill>
                  <a:schemeClr val="bg2">
                    <a:lumMod val="50000"/>
                  </a:schemeClr>
                </a:solidFill>
              </a:defRPr>
            </a:lvl1pPr>
          </a:lstStyle>
          <a:p>
            <a:pPr eaLnBrk="1" hangingPunct="1">
              <a:defRPr/>
            </a:pPr>
            <a:fld id="{3B83ED03-E08C-480C-AB8A-1F4CD3180BB5}" type="slidenum">
              <a:rPr lang="en-US" altLang="ja-JP" smtClean="0">
                <a:latin typeface="メイリオ" pitchFamily="50" charset="-128"/>
                <a:ea typeface="メイリオ" pitchFamily="50" charset="-128"/>
                <a:cs typeface="メイリオ" pitchFamily="50" charset="-128"/>
              </a:rPr>
              <a:pPr eaLnBrk="1" hangingPunct="1">
                <a:defRPr/>
              </a:pPr>
              <a:t>‹#›</a:t>
            </a:fld>
            <a:r>
              <a:rPr lang="en-US" altLang="ja-JP" dirty="0">
                <a:latin typeface="メイリオ" pitchFamily="50" charset="-128"/>
                <a:ea typeface="メイリオ" pitchFamily="50" charset="-128"/>
                <a:cs typeface="メイリオ" pitchFamily="50" charset="-128"/>
              </a:rPr>
              <a:t>/16</a:t>
            </a:r>
          </a:p>
        </p:txBody>
      </p:sp>
    </p:spTree>
    <p:extLst>
      <p:ext uri="{BB962C8B-B14F-4D97-AF65-F5344CB8AC3E}">
        <p14:creationId xmlns:p14="http://schemas.microsoft.com/office/powerpoint/2010/main" val="2628623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cSld name="タイトル スライド">
    <p:spTree>
      <p:nvGrpSpPr>
        <p:cNvPr id="1" name=""/>
        <p:cNvGrpSpPr/>
        <p:nvPr/>
      </p:nvGrpSpPr>
      <p:grpSpPr>
        <a:xfrm>
          <a:off x="0" y="0"/>
          <a:ext cx="0" cy="0"/>
          <a:chOff x="0" y="0"/>
          <a:chExt cx="0" cy="0"/>
        </a:xfrm>
      </p:grpSpPr>
      <p:sp>
        <p:nvSpPr>
          <p:cNvPr id="4" name="Plaque 10"/>
          <p:cNvSpPr/>
          <p:nvPr/>
        </p:nvSpPr>
        <p:spPr>
          <a:xfrm>
            <a:off x="449873" y="476250"/>
            <a:ext cx="3521319" cy="3816350"/>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rgbClr val="CF14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eaLnBrk="1" fontAlgn="auto" hangingPunct="1">
              <a:spcBef>
                <a:spcPts val="0"/>
              </a:spcBef>
              <a:spcAft>
                <a:spcPts val="0"/>
              </a:spcAft>
              <a:defRPr/>
            </a:pPr>
            <a:endParaRPr kumimoji="0" lang="en-US" sz="1662" dirty="0">
              <a:solidFill>
                <a:srgbClr val="FFFFFF"/>
              </a:solidFill>
            </a:endParaRPr>
          </a:p>
        </p:txBody>
      </p:sp>
      <p:pic>
        <p:nvPicPr>
          <p:cNvPr id="5" name="Picture 20" descr="RICOH_LOGO"/>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04185" y="477838"/>
            <a:ext cx="1625112"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62716" y="622300"/>
            <a:ext cx="2587869" cy="2735263"/>
          </a:xfrm>
        </p:spPr>
        <p:txBody>
          <a:bodyPr/>
          <a:lstStyle>
            <a:lvl1pPr>
              <a:defRPr sz="3323" b="0">
                <a:solidFill>
                  <a:schemeClr val="bg1"/>
                </a:solidFill>
              </a:defRPr>
            </a:lvl1pPr>
          </a:lstStyle>
          <a:p>
            <a:pPr lvl="0"/>
            <a:r>
              <a:rPr lang="en-US" altLang="ja-JP" noProof="0"/>
              <a:t>MS P</a:t>
            </a:r>
            <a:r>
              <a:rPr lang="ja-JP" altLang="en-US" noProof="0"/>
              <a:t>ゴシック　～</a:t>
            </a:r>
            <a:r>
              <a:rPr lang="en-US" altLang="ja-JP" noProof="0"/>
              <a:t>36pt</a:t>
            </a:r>
          </a:p>
        </p:txBody>
      </p:sp>
      <p:sp>
        <p:nvSpPr>
          <p:cNvPr id="3075" name="Rectangle 3"/>
          <p:cNvSpPr>
            <a:spLocks noGrp="1" noChangeArrowheads="1"/>
          </p:cNvSpPr>
          <p:nvPr>
            <p:ph type="subTitle" idx="1"/>
          </p:nvPr>
        </p:nvSpPr>
        <p:spPr bwMode="auto">
          <a:xfrm>
            <a:off x="505563" y="4106863"/>
            <a:ext cx="3130062" cy="7239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buFont typeface="Wingdings" panose="05000000000000000000" pitchFamily="2" charset="2"/>
              <a:buNone/>
              <a:defRPr sz="1662">
                <a:solidFill>
                  <a:srgbClr val="CF142B"/>
                </a:solidFill>
              </a:defRPr>
            </a:lvl1pPr>
          </a:lstStyle>
          <a:p>
            <a:pPr lvl="0"/>
            <a:r>
              <a:rPr lang="en-US" altLang="ja-JP" noProof="0"/>
              <a:t>MS P</a:t>
            </a:r>
            <a:r>
              <a:rPr lang="ja-JP" altLang="en-US" noProof="0"/>
              <a:t>ゴシック　～</a:t>
            </a:r>
            <a:r>
              <a:rPr lang="en-US" altLang="ja-JP" noProof="0"/>
              <a:t>18pt</a:t>
            </a:r>
          </a:p>
        </p:txBody>
      </p:sp>
      <p:sp>
        <p:nvSpPr>
          <p:cNvPr id="6" name="Slide Number Placeholder 19"/>
          <p:cNvSpPr>
            <a:spLocks noGrp="1"/>
          </p:cNvSpPr>
          <p:nvPr>
            <p:ph type="sldNum" sz="quarter" idx="10"/>
          </p:nvPr>
        </p:nvSpPr>
        <p:spPr>
          <a:xfrm>
            <a:off x="6717330" y="6356367"/>
            <a:ext cx="1969477" cy="365125"/>
          </a:xfrm>
        </p:spPr>
        <p:txBody>
          <a:bodyPr/>
          <a:lstStyle>
            <a:lvl1pPr>
              <a:defRPr sz="831" smtClean="0">
                <a:solidFill>
                  <a:srgbClr val="717171"/>
                </a:solidFill>
              </a:defRPr>
            </a:lvl1pPr>
          </a:lstStyle>
          <a:p>
            <a:pPr>
              <a:defRPr/>
            </a:pPr>
            <a:fld id="{66C36075-A3FB-48B1-9ED7-05852E764042}" type="slidenum">
              <a:rPr lang="en-GB" altLang="ja-JP"/>
              <a:pPr>
                <a:defRPr/>
              </a:pPr>
              <a:t>‹#›</a:t>
            </a:fld>
            <a:endParaRPr lang="en-GB" altLang="ja-JP" dirty="0"/>
          </a:p>
        </p:txBody>
      </p:sp>
    </p:spTree>
    <p:extLst>
      <p:ext uri="{BB962C8B-B14F-4D97-AF65-F5344CB8AC3E}">
        <p14:creationId xmlns:p14="http://schemas.microsoft.com/office/powerpoint/2010/main" val="1588951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estions Divider">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539554" y="3141040"/>
            <a:ext cx="6194215" cy="648000"/>
          </a:xfrm>
          <a:prstGeom prst="rect">
            <a:avLst/>
          </a:prstGeom>
        </p:spPr>
        <p:txBody>
          <a:bodyPr/>
          <a:lstStyle>
            <a:lvl1pPr algn="l">
              <a:defRPr sz="3200" b="0">
                <a:latin typeface="ＭＳ Ｐゴシック" panose="020B0600070205080204" pitchFamily="50" charset="-128"/>
                <a:ea typeface="ＭＳ Ｐゴシック" panose="020B0600070205080204" pitchFamily="50" charset="-128"/>
              </a:defRPr>
            </a:lvl1pPr>
          </a:lstStyle>
          <a:p>
            <a:r>
              <a:rPr kumimoji="1" lang="ja-JP" altLang="en-US"/>
              <a:t>質 問</a:t>
            </a:r>
          </a:p>
        </p:txBody>
      </p:sp>
      <p:sp>
        <p:nvSpPr>
          <p:cNvPr id="5"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8E91247E-5DCA-47F0-AD80-32B401F78FD5}" type="datetime1">
              <a:rPr lang="en-US" altLang="ja-JP" smtClean="0"/>
              <a:t>6/26/2024</a:t>
            </a:fld>
            <a:endParaRPr lang="ja-JP" altLang="en-US"/>
          </a:p>
        </p:txBody>
      </p:sp>
      <p:sp>
        <p:nvSpPr>
          <p:cNvPr id="8"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3431010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resentation Text Font Size 36pt">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467544" y="620688"/>
            <a:ext cx="2840400" cy="2736000"/>
          </a:xfrm>
          <a:prstGeom prst="rect">
            <a:avLst/>
          </a:prstGeom>
        </p:spPr>
        <p:txBody>
          <a:bodyPr/>
          <a:lstStyle>
            <a:lvl1pPr algn="l">
              <a:defRPr sz="3600">
                <a:solidFill>
                  <a:schemeClr val="bg1"/>
                </a:solidFill>
                <a:latin typeface="Meiryo UI" panose="020B0604030504040204" pitchFamily="50" charset="-128"/>
                <a:ea typeface="Meiryo UI" panose="020B0604030504040204" pitchFamily="50" charset="-128"/>
                <a:cs typeface="Arial" panose="020B0604020202020204" pitchFamily="34" charset="0"/>
              </a:defRPr>
            </a:lvl1pPr>
          </a:lstStyle>
          <a:p>
            <a:r>
              <a:rPr kumimoji="1" lang="ja-JP" altLang="en-US"/>
              <a:t>メインタイトルの入力</a:t>
            </a:r>
          </a:p>
        </p:txBody>
      </p:sp>
      <p:sp>
        <p:nvSpPr>
          <p:cNvPr id="15" name="図プレースホルダー 12"/>
          <p:cNvSpPr>
            <a:spLocks noGrp="1"/>
          </p:cNvSpPr>
          <p:nvPr>
            <p:ph type="pic" sz="quarter" idx="13"/>
          </p:nvPr>
        </p:nvSpPr>
        <p:spPr>
          <a:xfrm>
            <a:off x="4949372" y="2553721"/>
            <a:ext cx="3870779" cy="3744448"/>
          </a:xfrm>
          <a:prstGeom prst="roundRect">
            <a:avLst>
              <a:gd name="adj" fmla="val 3978"/>
            </a:avLst>
          </a:prstGeom>
        </p:spPr>
        <p:txBody>
          <a:bodyPr rtlCol="0">
            <a:normAutofit/>
          </a:bodyPr>
          <a:lstStyle>
            <a:lvl1pPr marL="0" indent="0">
              <a:buNone/>
              <a:defRPr sz="2800" baseline="0">
                <a:solidFill>
                  <a:srgbClr val="000000"/>
                </a:solidFill>
                <a:latin typeface="Arial"/>
              </a:defRPr>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800" b="0" i="0" u="none" strike="noStrike" kern="0" cap="none" spc="0" normalizeH="0" baseline="0" noProof="0">
                <a:ln>
                  <a:noFill/>
                </a:ln>
                <a:solidFill>
                  <a:srgbClr val="000000"/>
                </a:solidFill>
                <a:effectLst/>
                <a:uLnTx/>
                <a:uFillTx/>
                <a:latin typeface="Arial"/>
              </a:rPr>
              <a:t>アイコンをクリックして図を追加</a:t>
            </a:r>
          </a:p>
        </p:txBody>
      </p:sp>
      <p:sp>
        <p:nvSpPr>
          <p:cNvPr id="14" name="Text Placeholder 6"/>
          <p:cNvSpPr>
            <a:spLocks noGrp="1"/>
          </p:cNvSpPr>
          <p:nvPr>
            <p:ph type="body" sz="quarter" idx="16" hasCustomPrompt="1"/>
          </p:nvPr>
        </p:nvSpPr>
        <p:spPr>
          <a:xfrm>
            <a:off x="359230" y="5382986"/>
            <a:ext cx="2950028" cy="320040"/>
          </a:xfrm>
          <a:prstGeom prst="rect">
            <a:avLst/>
          </a:prstGeom>
        </p:spPr>
        <p:txBody>
          <a:bodyPr/>
          <a:lstStyle>
            <a:lvl1pPr>
              <a:buFontTx/>
              <a:buNone/>
              <a:defRPr sz="1600" baseline="0">
                <a:solidFill>
                  <a:srgbClr val="000000"/>
                </a:solidFill>
                <a:latin typeface="ＭＳ Ｐゴシック" panose="020B0600070205080204" pitchFamily="50" charset="-128"/>
                <a:ea typeface="Meiryo UI" panose="020B0604030504040204" pitchFamily="50" charset="-128"/>
              </a:defRPr>
            </a:lvl1pPr>
            <a:lvl2pPr>
              <a:defRPr sz="1600" baseline="0">
                <a:latin typeface="Arial" pitchFamily="34" charset="0"/>
              </a:defRPr>
            </a:lvl2pPr>
            <a:lvl3pPr>
              <a:defRPr sz="1600" baseline="0">
                <a:latin typeface="Arial" pitchFamily="34" charset="0"/>
              </a:defRPr>
            </a:lvl3pPr>
            <a:lvl4pPr>
              <a:defRPr sz="1600" baseline="0">
                <a:latin typeface="Arial" pitchFamily="34" charset="0"/>
              </a:defRPr>
            </a:lvl4pPr>
            <a:lvl5pPr>
              <a:defRPr sz="1600" baseline="0">
                <a:latin typeface="Arial" pitchFamily="34" charset="0"/>
              </a:defRPr>
            </a:lvl5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000000"/>
                </a:solidFill>
                <a:effectLst/>
                <a:uLnTx/>
                <a:uFillTx/>
                <a:latin typeface="Arial" pitchFamily="34" charset="0"/>
              </a:rPr>
              <a:t>20</a:t>
            </a:r>
            <a:r>
              <a:rPr kumimoji="0" lang="en-US" altLang="ja-JP" sz="1600" b="0" i="0" u="none" strike="noStrike" kern="0" cap="none" spc="0" normalizeH="0" baseline="0" noProof="0">
                <a:ln>
                  <a:noFill/>
                </a:ln>
                <a:solidFill>
                  <a:srgbClr val="000000"/>
                </a:solidFill>
                <a:effectLst/>
                <a:uLnTx/>
                <a:uFillTx/>
                <a:latin typeface="Arial" pitchFamily="34" charset="0"/>
              </a:rPr>
              <a:t>14</a:t>
            </a:r>
            <a:r>
              <a:rPr kumimoji="0" lang="ja-JP" altLang="en-US" sz="1600" b="0" i="0" u="none" strike="noStrike" kern="0" cap="none" spc="0" normalizeH="0" baseline="0" noProof="0">
                <a:ln>
                  <a:noFill/>
                </a:ln>
                <a:solidFill>
                  <a:srgbClr val="000000"/>
                </a:solidFill>
                <a:effectLst/>
                <a:uLnTx/>
                <a:uFillTx/>
                <a:latin typeface="Arial" pitchFamily="34" charset="0"/>
              </a:rPr>
              <a:t>年○月○日</a:t>
            </a:r>
            <a:endParaRPr kumimoji="0" lang="en-GB" sz="1600" b="0" i="0" u="none" strike="noStrike" kern="0" cap="none" spc="0" normalizeH="0" baseline="0" noProof="0">
              <a:ln>
                <a:noFill/>
              </a:ln>
              <a:solidFill>
                <a:srgbClr val="000000"/>
              </a:solidFill>
              <a:effectLst/>
              <a:uLnTx/>
              <a:uFillTx/>
              <a:latin typeface="Arial" pitchFamily="34" charset="0"/>
            </a:endParaRPr>
          </a:p>
        </p:txBody>
      </p:sp>
      <p:sp>
        <p:nvSpPr>
          <p:cNvPr id="18" name="Text Placeholder 6"/>
          <p:cNvSpPr>
            <a:spLocks noGrp="1"/>
          </p:cNvSpPr>
          <p:nvPr>
            <p:ph type="body" sz="quarter" idx="17" hasCustomPrompt="1"/>
          </p:nvPr>
        </p:nvSpPr>
        <p:spPr>
          <a:xfrm>
            <a:off x="357748" y="5988685"/>
            <a:ext cx="2952179" cy="320040"/>
          </a:xfrm>
          <a:prstGeom prst="rect">
            <a:avLst/>
          </a:prstGeom>
        </p:spPr>
        <p:txBody>
          <a:bodyPr/>
          <a:lstStyle>
            <a:lvl1pPr>
              <a:buFontTx/>
              <a:buNone/>
              <a:defRPr sz="1600" baseline="0">
                <a:solidFill>
                  <a:srgbClr val="000000"/>
                </a:solidFill>
                <a:latin typeface="ＭＳ Ｐゴシック" panose="020B0600070205080204" pitchFamily="50" charset="-128"/>
                <a:ea typeface="ＭＳ Ｐゴシック" panose="020B0600070205080204" pitchFamily="50" charset="-128"/>
              </a:defRPr>
            </a:lvl1pPr>
            <a:lvl2pPr>
              <a:defRPr sz="1600" baseline="0">
                <a:latin typeface="Arial" pitchFamily="34" charset="0"/>
              </a:defRPr>
            </a:lvl2pPr>
            <a:lvl3pPr>
              <a:defRPr sz="1600" baseline="0">
                <a:latin typeface="Arial" pitchFamily="34" charset="0"/>
              </a:defRPr>
            </a:lvl3pPr>
            <a:lvl4pPr>
              <a:defRPr sz="1600" baseline="0">
                <a:latin typeface="Arial" pitchFamily="34" charset="0"/>
              </a:defRPr>
            </a:lvl4pPr>
            <a:lvl5pPr>
              <a:defRPr sz="1600" baseline="0">
                <a:latin typeface="Arial" pitchFamily="34" charset="0"/>
              </a:defRPr>
            </a:lvl5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a:ln>
                  <a:noFill/>
                </a:ln>
                <a:solidFill>
                  <a:srgbClr val="000000"/>
                </a:solidFill>
                <a:effectLst/>
                <a:uLnTx/>
                <a:uFillTx/>
                <a:latin typeface="Arial" pitchFamily="34" charset="0"/>
              </a:rPr>
              <a:t>○○○事業部（サブタイトル）</a:t>
            </a:r>
            <a:endParaRPr kumimoji="0" lang="en-GB" sz="1600" b="0" i="0" u="none" strike="noStrike" kern="0" cap="none" spc="0" normalizeH="0" baseline="0" noProof="0">
              <a:ln>
                <a:noFill/>
              </a:ln>
              <a:solidFill>
                <a:srgbClr val="000000"/>
              </a:solidFill>
              <a:effectLst/>
              <a:uLnTx/>
              <a:uFillTx/>
              <a:latin typeface="Arial" pitchFamily="34" charset="0"/>
            </a:endParaRPr>
          </a:p>
        </p:txBody>
      </p:sp>
      <p:sp>
        <p:nvSpPr>
          <p:cNvPr id="19" name="テキスト プレースホルダー 7"/>
          <p:cNvSpPr>
            <a:spLocks noGrp="1"/>
          </p:cNvSpPr>
          <p:nvPr>
            <p:ph type="body" sz="quarter" idx="18" hasCustomPrompt="1"/>
          </p:nvPr>
        </p:nvSpPr>
        <p:spPr>
          <a:xfrm>
            <a:off x="348343" y="3871731"/>
            <a:ext cx="2952750" cy="723600"/>
          </a:xfrm>
          <a:prstGeom prst="rect">
            <a:avLst/>
          </a:prstGeom>
        </p:spPr>
        <p:txBody>
          <a:bodyPr/>
          <a:lstStyle>
            <a:lvl1pPr marL="0" marR="0" indent="0" defTabSz="432000" eaLnBrk="1" fontAlgn="auto" latinLnBrk="0" hangingPunct="1">
              <a:lnSpc>
                <a:spcPct val="100000"/>
              </a:lnSpc>
              <a:spcBef>
                <a:spcPts val="0"/>
              </a:spcBef>
              <a:spcAft>
                <a:spcPts val="0"/>
              </a:spcAft>
              <a:buClrTx/>
              <a:buSzTx/>
              <a:buFontTx/>
              <a:buNone/>
              <a:tabLst/>
              <a:defRPr sz="3200" baseline="0">
                <a:latin typeface="ＭＳ Ｐゴシック" panose="020B0600070205080204" pitchFamily="50" charset="-128"/>
                <a:ea typeface="Meiryo UI" panose="020B0604030504040204" pitchFamily="50" charset="-128"/>
              </a:defRPr>
            </a:lvl1pPr>
          </a:lstStyle>
          <a:p>
            <a:pPr marL="0" marR="0" lvl="0" indent="0" defTabSz="4320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a:ln>
                  <a:noFill/>
                </a:ln>
                <a:solidFill>
                  <a:srgbClr val="CF142B"/>
                </a:solidFill>
                <a:effectLst/>
                <a:uLnTx/>
                <a:uFillTx/>
                <a:latin typeface="Arial" pitchFamily="34" charset="0"/>
              </a:rPr>
              <a:t>オプション　サブ　タイトル</a:t>
            </a:r>
            <a:endParaRPr kumimoji="0" lang="en-GB" altLang="ja-JP" sz="1800" b="0" i="0" u="none" strike="noStrike" kern="0" cap="none" spc="0" normalizeH="0" baseline="0" noProof="0">
              <a:ln>
                <a:noFill/>
              </a:ln>
              <a:solidFill>
                <a:srgbClr val="CF142B"/>
              </a:solidFill>
              <a:effectLst/>
              <a:uLnTx/>
              <a:uFillTx/>
              <a:latin typeface="Arial" pitchFamily="34" charset="0"/>
            </a:endParaRPr>
          </a:p>
        </p:txBody>
      </p:sp>
      <p:sp>
        <p:nvSpPr>
          <p:cNvPr id="10" name="日付プレースホルダー 3"/>
          <p:cNvSpPr>
            <a:spLocks noGrp="1"/>
          </p:cNvSpPr>
          <p:nvPr>
            <p:ph type="dt" sz="half" idx="10"/>
          </p:nvPr>
        </p:nvSpPr>
        <p:spPr>
          <a:xfrm>
            <a:off x="377825" y="6507434"/>
            <a:ext cx="954000" cy="183600"/>
          </a:xfrm>
        </p:spPr>
        <p:txBody>
          <a:bodyPr/>
          <a:lstStyle>
            <a:lvl1pPr>
              <a:defRPr lang="en-GB" altLang="ja-JP" sz="600" kern="0" baseline="0" smtClean="0">
                <a:solidFill>
                  <a:srgbClr val="717171"/>
                </a:solidFill>
                <a:latin typeface="Arial" pitchFamily="34" charset="0"/>
              </a:defRPr>
            </a:lvl1pPr>
          </a:lstStyle>
          <a:p>
            <a:fld id="{D7F0E5C0-A80A-42AD-A16A-00A7B984DCD7}" type="datetime1">
              <a:rPr lang="en-US" altLang="ja-JP" smtClean="0"/>
              <a:t>6/26/2024</a:t>
            </a:fld>
            <a:endParaRPr lang="ja-JP" altLang="en-US"/>
          </a:p>
        </p:txBody>
      </p:sp>
      <p:sp>
        <p:nvSpPr>
          <p:cNvPr id="11" name="フッター プレースホルダー 4"/>
          <p:cNvSpPr>
            <a:spLocks noGrp="1"/>
          </p:cNvSpPr>
          <p:nvPr>
            <p:ph type="ftr" sz="quarter" idx="11"/>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2" name="スライド番号プレースホルダー 5"/>
          <p:cNvSpPr>
            <a:spLocks noGrp="1"/>
          </p:cNvSpPr>
          <p:nvPr>
            <p:ph type="sldNum" sz="quarter" idx="12"/>
          </p:nvPr>
        </p:nvSpPr>
        <p:spPr>
          <a:xfrm>
            <a:off x="6677838" y="6507434"/>
            <a:ext cx="2131200" cy="183600"/>
          </a:xfrm>
        </p:spPr>
        <p:txBody>
          <a:bodyPr/>
          <a:lstStyle/>
          <a:p>
            <a:fld id="{72A98194-5DC2-436A-AA23-87554DAA05F1}" type="slidenum">
              <a:rPr kumimoji="1" lang="ja-JP" altLang="en-US" smtClean="0"/>
              <a:t>‹#›</a:t>
            </a:fld>
            <a:endParaRPr kumimoji="1" lang="ja-JP" altLang="en-US"/>
          </a:p>
        </p:txBody>
      </p:sp>
    </p:spTree>
    <p:extLst>
      <p:ext uri="{BB962C8B-B14F-4D97-AF65-F5344CB8AC3E}">
        <p14:creationId xmlns:p14="http://schemas.microsoft.com/office/powerpoint/2010/main" val="2846090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539554" y="3141040"/>
            <a:ext cx="6194215" cy="648000"/>
          </a:xfrm>
          <a:prstGeom prst="rect">
            <a:avLst/>
          </a:prstGeom>
        </p:spPr>
        <p:txBody>
          <a:bodyPr/>
          <a:lstStyle>
            <a:lvl1pPr algn="l">
              <a:defRPr sz="3200" b="0">
                <a:latin typeface="ＭＳ Ｐゴシック" panose="020B0600070205080204" pitchFamily="50" charset="-128"/>
                <a:ea typeface="ＭＳ Ｐゴシック" panose="020B0600070205080204" pitchFamily="50" charset="-128"/>
              </a:defRPr>
            </a:lvl1pPr>
          </a:lstStyle>
          <a:p>
            <a:r>
              <a:rPr kumimoji="1" lang="ja-JP" altLang="en-US"/>
              <a:t>ご清聴ありがとうございました。</a:t>
            </a:r>
          </a:p>
        </p:txBody>
      </p:sp>
      <p:sp>
        <p:nvSpPr>
          <p:cNvPr id="5"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AB6D199F-46E5-4559-899A-C9D5DDD0248D}" type="datetime1">
              <a:rPr lang="en-US" altLang="ja-JP" smtClean="0"/>
              <a:t>6/26/2024</a:t>
            </a:fld>
            <a:endParaRPr lang="ja-JP" altLang="en-US"/>
          </a:p>
        </p:txBody>
      </p:sp>
      <p:sp>
        <p:nvSpPr>
          <p:cNvPr id="8"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615570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6" name="タイトル 5"/>
          <p:cNvSpPr>
            <a:spLocks noGrp="1"/>
          </p:cNvSpPr>
          <p:nvPr>
            <p:ph type="title" hasCustomPrompt="1"/>
          </p:nvPr>
        </p:nvSpPr>
        <p:spPr>
          <a:xfrm>
            <a:off x="1134288" y="203832"/>
            <a:ext cx="6030000" cy="633600"/>
          </a:xfrm>
          <a:prstGeom prst="rect">
            <a:avLst/>
          </a:prstGeom>
        </p:spPr>
        <p:txBody>
          <a:bodyPr/>
          <a:lstStyle>
            <a:lvl1pPr algn="l">
              <a:defRPr sz="3200" b="1">
                <a:latin typeface="ＭＳ Ｐゴシック" panose="020B0600070205080204" pitchFamily="50" charset="-128"/>
                <a:ea typeface="ＭＳ Ｐゴシック" panose="020B0600070205080204" pitchFamily="50" charset="-128"/>
              </a:defRPr>
            </a:lvl1pPr>
          </a:lstStyle>
          <a:p>
            <a:r>
              <a:rPr kumimoji="1" lang="ja-JP" altLang="en-US"/>
              <a:t>イマジネーションバルーン</a:t>
            </a:r>
          </a:p>
        </p:txBody>
      </p:sp>
      <p:sp>
        <p:nvSpPr>
          <p:cNvPr id="10"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5210C8FA-610F-4592-B930-191CCD0C0B61}" type="datetime1">
              <a:rPr lang="en-US" altLang="ja-JP" smtClean="0"/>
              <a:t>6/26/2024</a:t>
            </a:fld>
            <a:endParaRPr lang="ja-JP" altLang="en-US"/>
          </a:p>
        </p:txBody>
      </p:sp>
      <p:sp>
        <p:nvSpPr>
          <p:cNvPr id="11"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2"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23565669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6" name="タイトル 5"/>
          <p:cNvSpPr>
            <a:spLocks noGrp="1"/>
          </p:cNvSpPr>
          <p:nvPr>
            <p:ph type="title" hasCustomPrompt="1"/>
          </p:nvPr>
        </p:nvSpPr>
        <p:spPr>
          <a:xfrm>
            <a:off x="1134288" y="203832"/>
            <a:ext cx="6030000" cy="633600"/>
          </a:xfrm>
          <a:prstGeom prst="rect">
            <a:avLst/>
          </a:prstGeom>
        </p:spPr>
        <p:txBody>
          <a:bodyPr/>
          <a:lstStyle>
            <a:lvl1pPr marL="0" marR="0" indent="0" algn="l" defTabSz="914400" eaLnBrk="1" fontAlgn="auto" latinLnBrk="0" hangingPunct="1">
              <a:lnSpc>
                <a:spcPct val="100000"/>
              </a:lnSpc>
              <a:spcBef>
                <a:spcPts val="0"/>
              </a:spcBef>
              <a:spcAft>
                <a:spcPts val="0"/>
              </a:spcAft>
              <a:tabLst/>
              <a:defRPr sz="3200" b="1">
                <a:latin typeface="ＭＳ Ｐゴシック" panose="020B0600070205080204" pitchFamily="50" charset="-128"/>
                <a:ea typeface="ＭＳ Ｐゴシック" panose="020B0600070205080204" pitchFamily="50" charset="-128"/>
              </a:defRPr>
            </a:lvl1pPr>
          </a:lstStyle>
          <a:p>
            <a:pPr marL="0" marR="0" lvl="0" indent="0" defTabSz="914400" eaLnBrk="1" fontAlgn="auto" latinLnBrk="0" hangingPunct="1">
              <a:lnSpc>
                <a:spcPct val="100000"/>
              </a:lnSpc>
              <a:spcBef>
                <a:spcPts val="0"/>
              </a:spcBef>
              <a:spcAft>
                <a:spcPts val="0"/>
              </a:spcAft>
              <a:tabLst/>
              <a:defRPr/>
            </a:pPr>
            <a:r>
              <a:rPr kumimoji="0" lang="ja-JP" altLang="en-US" sz="3200" b="1" i="0" u="none" strike="noStrike" kern="0" cap="none" spc="0" normalizeH="0" baseline="0" noProof="0">
                <a:ln>
                  <a:noFill/>
                </a:ln>
                <a:solidFill>
                  <a:srgbClr val="000000"/>
                </a:solidFill>
                <a:effectLst/>
                <a:uLnTx/>
                <a:uFillTx/>
                <a:latin typeface="Arial" pitchFamily="34" charset="0"/>
              </a:rPr>
              <a:t>内容ページタイトル</a:t>
            </a:r>
            <a:endParaRPr kumimoji="0" lang="en-GB" altLang="ja-JP" sz="3200" b="1" i="0" u="none" strike="noStrike" kern="0" cap="none" spc="0" normalizeH="0" baseline="0" noProof="0">
              <a:ln>
                <a:noFill/>
              </a:ln>
              <a:solidFill>
                <a:srgbClr val="000000"/>
              </a:solidFill>
              <a:effectLst/>
              <a:uLnTx/>
              <a:uFillTx/>
              <a:latin typeface="Arial" pitchFamily="34" charset="0"/>
            </a:endParaRPr>
          </a:p>
        </p:txBody>
      </p:sp>
      <p:sp>
        <p:nvSpPr>
          <p:cNvPr id="10"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24168B05-73FA-40E8-B828-B2B48E034CB2}" type="datetime1">
              <a:rPr lang="en-US" altLang="ja-JP" smtClean="0"/>
              <a:t>6/26/2024</a:t>
            </a:fld>
            <a:endParaRPr lang="ja-JP" altLang="en-US"/>
          </a:p>
        </p:txBody>
      </p:sp>
      <p:sp>
        <p:nvSpPr>
          <p:cNvPr id="11"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2"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26318032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ogo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6330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lour Palette">
    <p:spTree>
      <p:nvGrpSpPr>
        <p:cNvPr id="1" name=""/>
        <p:cNvGrpSpPr/>
        <p:nvPr/>
      </p:nvGrpSpPr>
      <p:grpSpPr>
        <a:xfrm>
          <a:off x="0" y="0"/>
          <a:ext cx="0" cy="0"/>
          <a:chOff x="0" y="0"/>
          <a:chExt cx="0" cy="0"/>
        </a:xfrm>
      </p:grpSpPr>
      <p:sp>
        <p:nvSpPr>
          <p:cNvPr id="4" name="Plaque 10"/>
          <p:cNvSpPr/>
          <p:nvPr userDrawn="1"/>
        </p:nvSpPr>
        <p:spPr>
          <a:xfrm>
            <a:off x="1161733" y="1737043"/>
            <a:ext cx="1547495" cy="1548446"/>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sp>
        <p:nvSpPr>
          <p:cNvPr id="5" name="Plaque 10"/>
          <p:cNvSpPr/>
          <p:nvPr userDrawn="1"/>
        </p:nvSpPr>
        <p:spPr>
          <a:xfrm>
            <a:off x="2387028" y="4311652"/>
            <a:ext cx="1173076" cy="1173797"/>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sp>
        <p:nvSpPr>
          <p:cNvPr id="6" name="Plaque 10"/>
          <p:cNvSpPr/>
          <p:nvPr userDrawn="1"/>
        </p:nvSpPr>
        <p:spPr>
          <a:xfrm>
            <a:off x="4102542" y="4311650"/>
            <a:ext cx="1169987" cy="1170706"/>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rgbClr val="B7D3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sp>
        <p:nvSpPr>
          <p:cNvPr id="8" name="Plaque 10"/>
          <p:cNvSpPr/>
          <p:nvPr userDrawn="1"/>
        </p:nvSpPr>
        <p:spPr>
          <a:xfrm>
            <a:off x="5814967" y="4311650"/>
            <a:ext cx="1194434" cy="1195168"/>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rgbClr val="45BDC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sp>
        <p:nvSpPr>
          <p:cNvPr id="9" name="Plaque 10"/>
          <p:cNvSpPr/>
          <p:nvPr userDrawn="1"/>
        </p:nvSpPr>
        <p:spPr>
          <a:xfrm>
            <a:off x="7551839" y="4311650"/>
            <a:ext cx="1196874" cy="1197610"/>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rgbClr val="71BCE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sp>
        <p:nvSpPr>
          <p:cNvPr id="10" name="Plaque 10"/>
          <p:cNvSpPr/>
          <p:nvPr userDrawn="1"/>
        </p:nvSpPr>
        <p:spPr>
          <a:xfrm>
            <a:off x="3786823" y="1737043"/>
            <a:ext cx="1547495" cy="1548446"/>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sp>
        <p:nvSpPr>
          <p:cNvPr id="11" name="Plaque 10"/>
          <p:cNvSpPr/>
          <p:nvPr userDrawn="1"/>
        </p:nvSpPr>
        <p:spPr>
          <a:xfrm>
            <a:off x="6411913" y="1737043"/>
            <a:ext cx="1547495" cy="1548446"/>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chemeClr val="bg1"/>
          </a:solidFill>
          <a:ln w="1270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sp>
        <p:nvSpPr>
          <p:cNvPr id="12" name="Plaque 10"/>
          <p:cNvSpPr/>
          <p:nvPr userDrawn="1"/>
        </p:nvSpPr>
        <p:spPr>
          <a:xfrm>
            <a:off x="671514" y="4311652"/>
            <a:ext cx="1173076" cy="1173797"/>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sp>
        <p:nvSpPr>
          <p:cNvPr id="16" name="TextBox 15"/>
          <p:cNvSpPr txBox="1"/>
          <p:nvPr userDrawn="1"/>
        </p:nvSpPr>
        <p:spPr bwMode="auto">
          <a:xfrm>
            <a:off x="1118507" y="3350697"/>
            <a:ext cx="1608365" cy="400110"/>
          </a:xfrm>
          <a:prstGeom prst="rect">
            <a:avLst/>
          </a:prstGeom>
          <a:noFill/>
          <a:ln>
            <a:miter lim="800000"/>
            <a:headEnd/>
            <a:tailEnd/>
          </a:ln>
        </p:spPr>
        <p:txBody>
          <a:bodyPr vert="horz" wrap="square" lIns="91440" tIns="45720" rIns="91440" bIns="45720" numCol="1" rtlCol="0" anchorCtr="0" compatLnSpc="1">
            <a:prstTxWarp prst="textNoShape">
              <a:avLst/>
            </a:prstTxWarp>
            <a:spAutoFit/>
          </a:bodyPr>
          <a:lstStyle/>
          <a:p>
            <a:pPr algn="ctr" defTabSz="457200" fontAlgn="base">
              <a:spcBef>
                <a:spcPct val="0"/>
              </a:spcBef>
              <a:spcAft>
                <a:spcPct val="0"/>
              </a:spcAft>
            </a:pPr>
            <a:r>
              <a:rPr kumimoji="1" lang="en-GB" sz="1000">
                <a:solidFill>
                  <a:srgbClr val="000000"/>
                </a:solidFill>
                <a:cs typeface="ＭＳ Ｐゴシック" charset="0"/>
              </a:rPr>
              <a:t>Ricoh Red: </a:t>
            </a:r>
            <a:br>
              <a:rPr kumimoji="1" lang="en-GB" sz="1000">
                <a:solidFill>
                  <a:srgbClr val="000000"/>
                </a:solidFill>
                <a:cs typeface="ＭＳ Ｐゴシック" charset="0"/>
              </a:rPr>
            </a:br>
            <a:r>
              <a:rPr kumimoji="1" lang="en-GB" sz="1000">
                <a:solidFill>
                  <a:srgbClr val="000000"/>
                </a:solidFill>
                <a:cs typeface="ＭＳ Ｐゴシック" charset="0"/>
              </a:rPr>
              <a:t>RGB 207/20/43</a:t>
            </a:r>
          </a:p>
        </p:txBody>
      </p:sp>
      <p:sp>
        <p:nvSpPr>
          <p:cNvPr id="17" name="TextBox 16"/>
          <p:cNvSpPr txBox="1"/>
          <p:nvPr userDrawn="1"/>
        </p:nvSpPr>
        <p:spPr bwMode="auto">
          <a:xfrm>
            <a:off x="3767818" y="3350697"/>
            <a:ext cx="1608365" cy="400110"/>
          </a:xfrm>
          <a:prstGeom prst="rect">
            <a:avLst/>
          </a:prstGeom>
          <a:noFill/>
          <a:ln>
            <a:miter lim="800000"/>
            <a:headEnd/>
            <a:tailEnd/>
          </a:ln>
        </p:spPr>
        <p:txBody>
          <a:bodyPr vert="horz" wrap="square" lIns="91440" tIns="45720" rIns="91440" bIns="45720" numCol="1" rtlCol="0" anchorCtr="0" compatLnSpc="1">
            <a:prstTxWarp prst="textNoShape">
              <a:avLst/>
            </a:prstTxWarp>
            <a:spAutoFit/>
          </a:bodyPr>
          <a:lstStyle/>
          <a:p>
            <a:pPr algn="ctr" defTabSz="457200" fontAlgn="base">
              <a:spcBef>
                <a:spcPct val="0"/>
              </a:spcBef>
              <a:spcAft>
                <a:spcPct val="0"/>
              </a:spcAft>
            </a:pPr>
            <a:r>
              <a:rPr kumimoji="1" lang="en-GB" sz="1000">
                <a:solidFill>
                  <a:srgbClr val="000000"/>
                </a:solidFill>
                <a:cs typeface="ＭＳ Ｐゴシック" charset="0"/>
              </a:rPr>
              <a:t>Gray: </a:t>
            </a:r>
            <a:br>
              <a:rPr kumimoji="1" lang="en-GB" sz="1000">
                <a:solidFill>
                  <a:srgbClr val="000000"/>
                </a:solidFill>
                <a:cs typeface="ＭＳ Ｐゴシック" charset="0"/>
              </a:rPr>
            </a:br>
            <a:r>
              <a:rPr kumimoji="1" lang="en-GB" sz="1000">
                <a:solidFill>
                  <a:srgbClr val="000000"/>
                </a:solidFill>
                <a:cs typeface="ＭＳ Ｐゴシック" charset="0"/>
              </a:rPr>
              <a:t>RGB 113/113/113</a:t>
            </a:r>
          </a:p>
        </p:txBody>
      </p:sp>
      <p:sp>
        <p:nvSpPr>
          <p:cNvPr id="18" name="TextBox 17"/>
          <p:cNvSpPr txBox="1"/>
          <p:nvPr userDrawn="1"/>
        </p:nvSpPr>
        <p:spPr bwMode="auto">
          <a:xfrm>
            <a:off x="6270172" y="3350697"/>
            <a:ext cx="1743074" cy="400110"/>
          </a:xfrm>
          <a:prstGeom prst="rect">
            <a:avLst/>
          </a:prstGeom>
          <a:noFill/>
          <a:ln>
            <a:miter lim="800000"/>
            <a:headEnd/>
            <a:tailEnd/>
          </a:ln>
        </p:spPr>
        <p:txBody>
          <a:bodyPr vert="horz" wrap="square" lIns="91440" tIns="45720" rIns="91440" bIns="45720" numCol="1" rtlCol="0" anchorCtr="0" compatLnSpc="1">
            <a:prstTxWarp prst="textNoShape">
              <a:avLst/>
            </a:prstTxWarp>
            <a:spAutoFit/>
          </a:bodyPr>
          <a:lstStyle/>
          <a:p>
            <a:pPr algn="ctr" defTabSz="457200" fontAlgn="base">
              <a:spcBef>
                <a:spcPct val="0"/>
              </a:spcBef>
              <a:spcAft>
                <a:spcPct val="0"/>
              </a:spcAft>
            </a:pPr>
            <a:r>
              <a:rPr kumimoji="1" lang="en-GB" sz="1000">
                <a:solidFill>
                  <a:srgbClr val="000000"/>
                </a:solidFill>
                <a:cs typeface="ＭＳ Ｐゴシック" charset="0"/>
              </a:rPr>
              <a:t>White: </a:t>
            </a:r>
            <a:br>
              <a:rPr kumimoji="1" lang="en-GB" sz="1000">
                <a:solidFill>
                  <a:srgbClr val="000000"/>
                </a:solidFill>
                <a:cs typeface="ＭＳ Ｐゴシック" charset="0"/>
              </a:rPr>
            </a:br>
            <a:r>
              <a:rPr kumimoji="1" lang="en-GB" sz="1000">
                <a:solidFill>
                  <a:srgbClr val="000000"/>
                </a:solidFill>
                <a:cs typeface="ＭＳ Ｐゴシック" charset="0"/>
              </a:rPr>
              <a:t>RGB 255/255/255</a:t>
            </a:r>
          </a:p>
        </p:txBody>
      </p:sp>
      <p:sp>
        <p:nvSpPr>
          <p:cNvPr id="19" name="TextBox 18"/>
          <p:cNvSpPr txBox="1"/>
          <p:nvPr userDrawn="1"/>
        </p:nvSpPr>
        <p:spPr bwMode="auto">
          <a:xfrm>
            <a:off x="553809" y="5636699"/>
            <a:ext cx="1307648" cy="246221"/>
          </a:xfrm>
          <a:prstGeom prst="rect">
            <a:avLst/>
          </a:prstGeom>
          <a:noFill/>
          <a:ln>
            <a:miter lim="800000"/>
            <a:headEnd/>
            <a:tailEnd/>
          </a:ln>
        </p:spPr>
        <p:txBody>
          <a:bodyPr vert="horz" wrap="square" lIns="91440" tIns="45720" rIns="91440" bIns="45720" numCol="1" rtlCol="0" anchorCtr="0" compatLnSpc="1">
            <a:prstTxWarp prst="textNoShape">
              <a:avLst/>
            </a:prstTxWarp>
            <a:spAutoFit/>
          </a:bodyPr>
          <a:lstStyle/>
          <a:p>
            <a:pPr algn="ctr" defTabSz="457200" fontAlgn="base">
              <a:spcBef>
                <a:spcPct val="0"/>
              </a:spcBef>
              <a:spcAft>
                <a:spcPct val="0"/>
              </a:spcAft>
            </a:pPr>
            <a:r>
              <a:rPr kumimoji="1" lang="en-GB" sz="1000">
                <a:solidFill>
                  <a:srgbClr val="000000"/>
                </a:solidFill>
                <a:cs typeface="ＭＳ Ｐゴシック" charset="0"/>
              </a:rPr>
              <a:t>RGB 240/145/146</a:t>
            </a:r>
          </a:p>
        </p:txBody>
      </p:sp>
      <p:sp>
        <p:nvSpPr>
          <p:cNvPr id="20" name="TextBox 19"/>
          <p:cNvSpPr txBox="1"/>
          <p:nvPr userDrawn="1"/>
        </p:nvSpPr>
        <p:spPr bwMode="auto">
          <a:xfrm>
            <a:off x="2369684" y="5636699"/>
            <a:ext cx="1189944" cy="246221"/>
          </a:xfrm>
          <a:prstGeom prst="rect">
            <a:avLst/>
          </a:prstGeom>
          <a:noFill/>
          <a:ln>
            <a:miter lim="800000"/>
            <a:headEnd/>
            <a:tailEnd/>
          </a:ln>
        </p:spPr>
        <p:txBody>
          <a:bodyPr vert="horz" wrap="square" lIns="91440" tIns="45720" rIns="91440" bIns="45720" numCol="1" rtlCol="0" anchorCtr="0" compatLnSpc="1">
            <a:prstTxWarp prst="textNoShape">
              <a:avLst/>
            </a:prstTxWarp>
            <a:spAutoFit/>
          </a:bodyPr>
          <a:lstStyle/>
          <a:p>
            <a:pPr algn="ctr" defTabSz="457200" fontAlgn="base">
              <a:spcBef>
                <a:spcPct val="0"/>
              </a:spcBef>
              <a:spcAft>
                <a:spcPct val="0"/>
              </a:spcAft>
            </a:pPr>
            <a:r>
              <a:rPr kumimoji="1" lang="en-GB" sz="1000">
                <a:solidFill>
                  <a:srgbClr val="000000"/>
                </a:solidFill>
                <a:cs typeface="ＭＳ Ｐゴシック" charset="0"/>
              </a:rPr>
              <a:t>RGB 249/193/75</a:t>
            </a:r>
          </a:p>
        </p:txBody>
      </p:sp>
      <p:sp>
        <p:nvSpPr>
          <p:cNvPr id="21" name="TextBox 20"/>
          <p:cNvSpPr txBox="1"/>
          <p:nvPr userDrawn="1"/>
        </p:nvSpPr>
        <p:spPr bwMode="auto">
          <a:xfrm>
            <a:off x="4100512" y="5636699"/>
            <a:ext cx="1189944" cy="246221"/>
          </a:xfrm>
          <a:prstGeom prst="rect">
            <a:avLst/>
          </a:prstGeom>
          <a:noFill/>
          <a:ln>
            <a:miter lim="800000"/>
            <a:headEnd/>
            <a:tailEnd/>
          </a:ln>
        </p:spPr>
        <p:txBody>
          <a:bodyPr vert="horz" wrap="square" lIns="91440" tIns="45720" rIns="91440" bIns="45720" numCol="1" rtlCol="0" anchorCtr="0" compatLnSpc="1">
            <a:prstTxWarp prst="textNoShape">
              <a:avLst/>
            </a:prstTxWarp>
            <a:spAutoFit/>
          </a:bodyPr>
          <a:lstStyle/>
          <a:p>
            <a:pPr algn="ctr" defTabSz="457200" fontAlgn="base">
              <a:spcBef>
                <a:spcPct val="0"/>
              </a:spcBef>
              <a:spcAft>
                <a:spcPct val="0"/>
              </a:spcAft>
            </a:pPr>
            <a:r>
              <a:rPr kumimoji="1" lang="en-GB" sz="1000">
                <a:solidFill>
                  <a:srgbClr val="000000"/>
                </a:solidFill>
                <a:cs typeface="ＭＳ Ｐゴシック" charset="0"/>
              </a:rPr>
              <a:t>RGB 183/211/66</a:t>
            </a:r>
          </a:p>
        </p:txBody>
      </p:sp>
      <p:sp>
        <p:nvSpPr>
          <p:cNvPr id="22" name="TextBox 21"/>
          <p:cNvSpPr txBox="1"/>
          <p:nvPr userDrawn="1"/>
        </p:nvSpPr>
        <p:spPr bwMode="auto">
          <a:xfrm>
            <a:off x="5823177" y="5636699"/>
            <a:ext cx="1189944" cy="246221"/>
          </a:xfrm>
          <a:prstGeom prst="rect">
            <a:avLst/>
          </a:prstGeom>
          <a:noFill/>
          <a:ln>
            <a:miter lim="800000"/>
            <a:headEnd/>
            <a:tailEnd/>
          </a:ln>
        </p:spPr>
        <p:txBody>
          <a:bodyPr vert="horz" wrap="square" lIns="91440" tIns="45720" rIns="91440" bIns="45720" numCol="1" rtlCol="0" anchorCtr="0" compatLnSpc="1">
            <a:prstTxWarp prst="textNoShape">
              <a:avLst/>
            </a:prstTxWarp>
            <a:spAutoFit/>
          </a:bodyPr>
          <a:lstStyle/>
          <a:p>
            <a:pPr algn="ctr" defTabSz="457200" fontAlgn="base">
              <a:spcBef>
                <a:spcPct val="0"/>
              </a:spcBef>
              <a:spcAft>
                <a:spcPct val="0"/>
              </a:spcAft>
            </a:pPr>
            <a:r>
              <a:rPr kumimoji="1" lang="en-GB" sz="1000">
                <a:solidFill>
                  <a:srgbClr val="000000"/>
                </a:solidFill>
                <a:cs typeface="ＭＳ Ｐゴシック" charset="0"/>
              </a:rPr>
              <a:t>RGB 69/189/207</a:t>
            </a:r>
          </a:p>
        </p:txBody>
      </p:sp>
      <p:sp>
        <p:nvSpPr>
          <p:cNvPr id="23" name="TextBox 22"/>
          <p:cNvSpPr txBox="1"/>
          <p:nvPr userDrawn="1"/>
        </p:nvSpPr>
        <p:spPr bwMode="auto">
          <a:xfrm>
            <a:off x="7444597" y="5636699"/>
            <a:ext cx="1304117" cy="246221"/>
          </a:xfrm>
          <a:prstGeom prst="rect">
            <a:avLst/>
          </a:prstGeom>
          <a:noFill/>
          <a:ln>
            <a:miter lim="800000"/>
            <a:headEnd/>
            <a:tailEnd/>
          </a:ln>
        </p:spPr>
        <p:txBody>
          <a:bodyPr vert="horz" wrap="square" lIns="91440" tIns="45720" rIns="91440" bIns="45720" numCol="1" rtlCol="0" anchorCtr="0" compatLnSpc="1">
            <a:prstTxWarp prst="textNoShape">
              <a:avLst/>
            </a:prstTxWarp>
            <a:spAutoFit/>
          </a:bodyPr>
          <a:lstStyle/>
          <a:p>
            <a:pPr algn="ctr" defTabSz="457200" fontAlgn="base">
              <a:spcBef>
                <a:spcPct val="0"/>
              </a:spcBef>
              <a:spcAft>
                <a:spcPct val="0"/>
              </a:spcAft>
            </a:pPr>
            <a:r>
              <a:rPr kumimoji="1" lang="en-GB" sz="1000">
                <a:solidFill>
                  <a:srgbClr val="000000"/>
                </a:solidFill>
                <a:cs typeface="ＭＳ Ｐゴシック" charset="0"/>
              </a:rPr>
              <a:t>RGB 113/188/233</a:t>
            </a:r>
          </a:p>
        </p:txBody>
      </p:sp>
      <p:sp>
        <p:nvSpPr>
          <p:cNvPr id="24" name="TextBox 23"/>
          <p:cNvSpPr txBox="1"/>
          <p:nvPr userDrawn="1"/>
        </p:nvSpPr>
        <p:spPr bwMode="auto">
          <a:xfrm>
            <a:off x="684214" y="1293297"/>
            <a:ext cx="2879951" cy="369332"/>
          </a:xfrm>
          <a:prstGeom prst="rect">
            <a:avLst/>
          </a:prstGeom>
          <a:noFill/>
          <a:ln>
            <a:miter lim="800000"/>
            <a:headEnd/>
            <a:tailEnd/>
          </a:ln>
        </p:spPr>
        <p:txBody>
          <a:bodyPr vert="horz" wrap="square" lIns="91440" tIns="45720" rIns="91440" bIns="45720" numCol="1" rtlCol="0" anchorCtr="0" compatLnSpc="1">
            <a:prstTxWarp prst="textNoShape">
              <a:avLst/>
            </a:prstTxWarp>
            <a:spAutoFit/>
          </a:bodyPr>
          <a:lstStyle/>
          <a:p>
            <a:pPr defTabSz="457200" fontAlgn="base">
              <a:spcBef>
                <a:spcPct val="0"/>
              </a:spcBef>
              <a:spcAft>
                <a:spcPct val="0"/>
              </a:spcAft>
            </a:pPr>
            <a:r>
              <a:rPr kumimoji="1" lang="en-GB" sz="1800" b="1">
                <a:solidFill>
                  <a:srgbClr val="000000"/>
                </a:solidFill>
                <a:cs typeface="ＭＳ Ｐゴシック" charset="0"/>
              </a:rPr>
              <a:t>Primary Colours</a:t>
            </a:r>
          </a:p>
        </p:txBody>
      </p:sp>
      <p:sp>
        <p:nvSpPr>
          <p:cNvPr id="25" name="TextBox 24"/>
          <p:cNvSpPr txBox="1"/>
          <p:nvPr userDrawn="1"/>
        </p:nvSpPr>
        <p:spPr bwMode="auto">
          <a:xfrm>
            <a:off x="671514" y="3875644"/>
            <a:ext cx="2879951" cy="369332"/>
          </a:xfrm>
          <a:prstGeom prst="rect">
            <a:avLst/>
          </a:prstGeom>
          <a:noFill/>
          <a:ln>
            <a:miter lim="800000"/>
            <a:headEnd/>
            <a:tailEnd/>
          </a:ln>
        </p:spPr>
        <p:txBody>
          <a:bodyPr vert="horz" wrap="square" lIns="91440" tIns="45720" rIns="91440" bIns="45720" numCol="1" rtlCol="0" anchorCtr="0" compatLnSpc="1">
            <a:prstTxWarp prst="textNoShape">
              <a:avLst/>
            </a:prstTxWarp>
            <a:spAutoFit/>
          </a:bodyPr>
          <a:lstStyle/>
          <a:p>
            <a:pPr defTabSz="457200" fontAlgn="base">
              <a:spcBef>
                <a:spcPct val="0"/>
              </a:spcBef>
              <a:spcAft>
                <a:spcPct val="0"/>
              </a:spcAft>
            </a:pPr>
            <a:r>
              <a:rPr kumimoji="1" lang="en-GB" sz="1800" b="1">
                <a:solidFill>
                  <a:srgbClr val="000000"/>
                </a:solidFill>
                <a:cs typeface="ＭＳ Ｐゴシック" charset="0"/>
              </a:rPr>
              <a:t>Secondary Colours</a:t>
            </a:r>
          </a:p>
        </p:txBody>
      </p:sp>
      <p:sp>
        <p:nvSpPr>
          <p:cNvPr id="27" name="Text Placeholder 6"/>
          <p:cNvSpPr>
            <a:spLocks noGrp="1"/>
          </p:cNvSpPr>
          <p:nvPr>
            <p:ph type="body" sz="quarter" idx="10" hasCustomPrompt="1"/>
          </p:nvPr>
        </p:nvSpPr>
        <p:spPr>
          <a:xfrm>
            <a:off x="1133856" y="203832"/>
            <a:ext cx="6030432" cy="632880"/>
          </a:xfrm>
          <a:prstGeom prst="rect">
            <a:avLst/>
          </a:prstGeom>
        </p:spPr>
        <p:txBody>
          <a:bodyPr tIns="0" anchor="ctr" anchorCtr="0"/>
          <a:lstStyle>
            <a:lvl1pPr marL="0" indent="0">
              <a:buNone/>
              <a:defRPr sz="32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3200" b="1" i="0" baseline="0">
                <a:latin typeface="Arial" pitchFamily="34" charset="0"/>
              </a:defRPr>
            </a:lvl2pPr>
            <a:lvl3pPr marL="0" indent="0">
              <a:buNone/>
              <a:defRPr sz="3200" b="1" i="0" baseline="0">
                <a:latin typeface="Arial" pitchFamily="34" charset="0"/>
              </a:defRPr>
            </a:lvl3pPr>
            <a:lvl4pPr marL="0" indent="0">
              <a:buNone/>
              <a:defRPr sz="3200" b="1" i="0" baseline="0">
                <a:latin typeface="Arial" pitchFamily="34" charset="0"/>
              </a:defRPr>
            </a:lvl4pPr>
            <a:lvl5pPr marL="0" indent="0">
              <a:buNone/>
              <a:defRPr sz="3200" b="1" i="0" baseline="0">
                <a:latin typeface="Arial" pitchFamily="34" charset="0"/>
              </a:defRPr>
            </a:lvl5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3200" b="1" i="0" u="none" strike="noStrike" kern="0" cap="none" spc="0" normalizeH="0" baseline="0" noProof="0">
                <a:ln>
                  <a:noFill/>
                </a:ln>
                <a:solidFill>
                  <a:srgbClr val="000000"/>
                </a:solidFill>
                <a:effectLst/>
                <a:uLnTx/>
                <a:uFillTx/>
                <a:latin typeface="Arial" pitchFamily="34" charset="0"/>
              </a:rPr>
              <a:t>イマジネーションバルーン</a:t>
            </a:r>
            <a:endParaRPr kumimoji="0" lang="en-GB" sz="3200" b="1" i="0" u="none" strike="noStrike" kern="0" cap="none" spc="0" normalizeH="0" baseline="0" noProof="0">
              <a:ln>
                <a:noFill/>
              </a:ln>
              <a:solidFill>
                <a:srgbClr val="000000"/>
              </a:solidFill>
              <a:effectLst/>
              <a:uLnTx/>
              <a:uFillTx/>
              <a:latin typeface="Arial" pitchFamily="34" charset="0"/>
            </a:endParaRPr>
          </a:p>
        </p:txBody>
      </p:sp>
      <p:sp>
        <p:nvSpPr>
          <p:cNvPr id="30"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E4465E8C-8B3C-44C0-BC60-7A35B9F896CF}" type="datetime1">
              <a:rPr lang="en-US" altLang="ja-JP" smtClean="0"/>
              <a:t>6/26/2024</a:t>
            </a:fld>
            <a:endParaRPr lang="ja-JP" altLang="en-US"/>
          </a:p>
        </p:txBody>
      </p:sp>
      <p:sp>
        <p:nvSpPr>
          <p:cNvPr id="32"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7735134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Assets slide">
    <p:spTree>
      <p:nvGrpSpPr>
        <p:cNvPr id="1" name=""/>
        <p:cNvGrpSpPr/>
        <p:nvPr/>
      </p:nvGrpSpPr>
      <p:grpSpPr>
        <a:xfrm>
          <a:off x="0" y="0"/>
          <a:ext cx="0" cy="0"/>
          <a:chOff x="0" y="0"/>
          <a:chExt cx="0" cy="0"/>
        </a:xfrm>
      </p:grpSpPr>
      <p:sp>
        <p:nvSpPr>
          <p:cNvPr id="4" name="Text Placeholder 6"/>
          <p:cNvSpPr>
            <a:spLocks noGrp="1"/>
          </p:cNvSpPr>
          <p:nvPr>
            <p:ph type="body" sz="quarter" idx="10" hasCustomPrompt="1"/>
          </p:nvPr>
        </p:nvSpPr>
        <p:spPr>
          <a:xfrm>
            <a:off x="1133856" y="203832"/>
            <a:ext cx="6030432" cy="632880"/>
          </a:xfrm>
          <a:prstGeom prst="rect">
            <a:avLst/>
          </a:prstGeom>
        </p:spPr>
        <p:txBody>
          <a:bodyPr tIns="0" anchor="ctr" anchorCtr="0"/>
          <a:lstStyle>
            <a:lvl1pPr marL="0" marR="0" indent="0" defTabSz="914400" eaLnBrk="1" fontAlgn="auto" latinLnBrk="0" hangingPunct="1">
              <a:lnSpc>
                <a:spcPct val="100000"/>
              </a:lnSpc>
              <a:spcBef>
                <a:spcPts val="0"/>
              </a:spcBef>
              <a:spcAft>
                <a:spcPts val="0"/>
              </a:spcAft>
              <a:buClrTx/>
              <a:buSzTx/>
              <a:buFontTx/>
              <a:buNone/>
              <a:tabLst/>
              <a:defRPr sz="32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3200" b="1" i="0" baseline="0">
                <a:latin typeface="Arial" pitchFamily="34" charset="0"/>
              </a:defRPr>
            </a:lvl2pPr>
            <a:lvl3pPr marL="0" indent="0">
              <a:buNone/>
              <a:defRPr sz="3200" b="1" i="0" baseline="0">
                <a:latin typeface="Arial" pitchFamily="34" charset="0"/>
              </a:defRPr>
            </a:lvl3pPr>
            <a:lvl4pPr marL="0" indent="0">
              <a:buNone/>
              <a:defRPr sz="3200" b="1" i="0" baseline="0">
                <a:latin typeface="Arial" pitchFamily="34" charset="0"/>
              </a:defRPr>
            </a:lvl4pPr>
            <a:lvl5pPr marL="0" indent="0">
              <a:buNone/>
              <a:defRPr sz="3200" b="1" i="0" baseline="0">
                <a:latin typeface="Arial" pitchFamily="34" charset="0"/>
              </a:defRPr>
            </a:lvl5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3200" b="1" i="0" u="none" strike="noStrike" kern="0" cap="none" spc="0" normalizeH="0" baseline="0" noProof="0">
                <a:ln>
                  <a:noFill/>
                </a:ln>
                <a:solidFill>
                  <a:srgbClr val="000000"/>
                </a:solidFill>
                <a:effectLst/>
                <a:uLnTx/>
                <a:uFillTx/>
                <a:latin typeface="Arial" pitchFamily="34" charset="0"/>
              </a:rPr>
              <a:t>内容ページタイトル</a:t>
            </a:r>
            <a:endParaRPr kumimoji="0" lang="en-GB" altLang="ja-JP" sz="3200" b="1" i="0" u="none" strike="noStrike" kern="0" cap="none" spc="0" normalizeH="0" baseline="0" noProof="0">
              <a:ln>
                <a:noFill/>
              </a:ln>
              <a:solidFill>
                <a:srgbClr val="000000"/>
              </a:solidFill>
              <a:effectLst/>
              <a:uLnTx/>
              <a:uFillTx/>
              <a:latin typeface="Arial" pitchFamily="34" charset="0"/>
            </a:endParaRPr>
          </a:p>
        </p:txBody>
      </p:sp>
      <p:sp>
        <p:nvSpPr>
          <p:cNvPr id="8"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EA194BBD-B3BF-46B9-AE6A-11636968DB95}" type="datetime1">
              <a:rPr lang="en-US" altLang="ja-JP" smtClean="0"/>
              <a:t>6/26/2024</a:t>
            </a:fld>
            <a:endParaRPr lang="ja-JP" altLang="en-US"/>
          </a:p>
        </p:txBody>
      </p:sp>
      <p:sp>
        <p:nvSpPr>
          <p:cNvPr id="10"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37608604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6"/>
          <p:cNvSpPr>
            <a:spLocks noGrp="1"/>
          </p:cNvSpPr>
          <p:nvPr>
            <p:ph type="body" sz="quarter" idx="10" hasCustomPrompt="1"/>
          </p:nvPr>
        </p:nvSpPr>
        <p:spPr>
          <a:xfrm>
            <a:off x="1133856" y="203832"/>
            <a:ext cx="6030432" cy="632880"/>
          </a:xfrm>
          <a:prstGeom prst="rect">
            <a:avLst/>
          </a:prstGeom>
        </p:spPr>
        <p:txBody>
          <a:bodyPr tIns="0" anchor="ctr" anchorCtr="0"/>
          <a:lstStyle>
            <a:lvl1pPr marL="0" marR="0" indent="0" defTabSz="914400" eaLnBrk="1" fontAlgn="auto" latinLnBrk="0" hangingPunct="1">
              <a:lnSpc>
                <a:spcPct val="100000"/>
              </a:lnSpc>
              <a:spcBef>
                <a:spcPts val="0"/>
              </a:spcBef>
              <a:spcAft>
                <a:spcPts val="0"/>
              </a:spcAft>
              <a:buClrTx/>
              <a:buSzTx/>
              <a:buFontTx/>
              <a:buNone/>
              <a:tabLst/>
              <a:defRPr sz="32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3200" b="1" i="0" baseline="0">
                <a:latin typeface="Arial" pitchFamily="34" charset="0"/>
              </a:defRPr>
            </a:lvl2pPr>
            <a:lvl3pPr marL="0" indent="0">
              <a:buNone/>
              <a:defRPr sz="3200" b="1" i="0" baseline="0">
                <a:latin typeface="Arial" pitchFamily="34" charset="0"/>
              </a:defRPr>
            </a:lvl3pPr>
            <a:lvl4pPr marL="0" indent="0">
              <a:buNone/>
              <a:defRPr sz="3200" b="1" i="0" baseline="0">
                <a:latin typeface="Arial" pitchFamily="34" charset="0"/>
              </a:defRPr>
            </a:lvl4pPr>
            <a:lvl5pPr marL="0" indent="0">
              <a:buNone/>
              <a:defRPr sz="3200" b="1" i="0" baseline="0">
                <a:latin typeface="Arial" pitchFamily="34" charset="0"/>
              </a:defRPr>
            </a:lvl5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3200" b="1" i="0" u="none" strike="noStrike" kern="0" cap="none" spc="0" normalizeH="0" baseline="0" noProof="0">
                <a:ln>
                  <a:noFill/>
                </a:ln>
                <a:solidFill>
                  <a:srgbClr val="000000"/>
                </a:solidFill>
                <a:effectLst/>
                <a:uLnTx/>
                <a:uFillTx/>
                <a:latin typeface="Arial" pitchFamily="34" charset="0"/>
              </a:rPr>
              <a:t>内容ページタイトル</a:t>
            </a:r>
            <a:endParaRPr kumimoji="0" lang="en-GB" altLang="ja-JP" sz="3200" b="1" i="0" u="none" strike="noStrike" kern="0" cap="none" spc="0" normalizeH="0" baseline="0" noProof="0">
              <a:ln>
                <a:noFill/>
              </a:ln>
              <a:solidFill>
                <a:srgbClr val="000000"/>
              </a:solidFill>
              <a:effectLst/>
              <a:uLnTx/>
              <a:uFillTx/>
              <a:latin typeface="Arial" pitchFamily="34" charset="0"/>
            </a:endParaRPr>
          </a:p>
        </p:txBody>
      </p:sp>
    </p:spTree>
    <p:extLst>
      <p:ext uri="{BB962C8B-B14F-4D97-AF65-F5344CB8AC3E}">
        <p14:creationId xmlns:p14="http://schemas.microsoft.com/office/powerpoint/2010/main" val="1116738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title 32p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a:t>内容ページタイトル</a:t>
            </a:r>
          </a:p>
        </p:txBody>
      </p:sp>
      <p:sp>
        <p:nvSpPr>
          <p:cNvPr id="13" name="図プレースホルダー 12"/>
          <p:cNvSpPr>
            <a:spLocks noGrp="1"/>
          </p:cNvSpPr>
          <p:nvPr>
            <p:ph type="pic" sz="quarter" idx="13" hasCustomPrompt="1"/>
          </p:nvPr>
        </p:nvSpPr>
        <p:spPr>
          <a:xfrm>
            <a:off x="365761" y="1482634"/>
            <a:ext cx="3717471" cy="2204108"/>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800" b="0" i="0" u="none" strike="noStrike" kern="0" cap="none" spc="0" normalizeH="0" baseline="0" noProof="0">
                <a:ln>
                  <a:noFill/>
                </a:ln>
                <a:solidFill>
                  <a:srgbClr val="000000"/>
                </a:solidFill>
                <a:effectLst/>
                <a:uLnTx/>
                <a:uFillTx/>
                <a:latin typeface="Arial"/>
              </a:rPr>
              <a:t>アイコンをクリックして画像を挿入</a:t>
            </a:r>
          </a:p>
        </p:txBody>
      </p:sp>
      <p:sp>
        <p:nvSpPr>
          <p:cNvPr id="14" name="図プレースホルダー 12"/>
          <p:cNvSpPr>
            <a:spLocks noGrp="1"/>
          </p:cNvSpPr>
          <p:nvPr>
            <p:ph type="pic" sz="quarter" idx="15" hasCustomPrompt="1"/>
          </p:nvPr>
        </p:nvSpPr>
        <p:spPr>
          <a:xfrm>
            <a:off x="365761" y="3894138"/>
            <a:ext cx="3717471" cy="2204108"/>
          </a:xfrm>
          <a:prstGeom prst="roundRect">
            <a:avLst>
              <a:gd name="adj" fmla="val 3978"/>
            </a:avLst>
          </a:prstGeom>
        </p:spPr>
        <p:txBody>
          <a:bodyPr rtlCol="0">
            <a:normAutofit/>
          </a:bodyPr>
          <a:lstStyle>
            <a:lvl1pPr marL="0" marR="0" indent="0" defTabSz="914400" eaLnBrk="1" fontAlgn="auto" latinLnBrk="0" hangingPunct="1">
              <a:lnSpc>
                <a:spcPct val="100000"/>
              </a:lnSpc>
              <a:spcBef>
                <a:spcPts val="0"/>
              </a:spcBef>
              <a:spcAft>
                <a:spcPts val="0"/>
              </a:spcAft>
              <a:buClrTx/>
              <a:buSzTx/>
              <a:buFontTx/>
              <a:buNone/>
              <a:tabLst/>
              <a:defRPr sz="2800" baseline="0">
                <a:solidFill>
                  <a:srgbClr val="000000"/>
                </a:solidFill>
                <a:latin typeface="ＭＳ Ｐゴシック" panose="020B0600070205080204" pitchFamily="50" charset="-128"/>
                <a:ea typeface="ＭＳ Ｐゴシック" panose="020B0600070205080204" pitchFamily="50" charset="-128"/>
              </a:defRPr>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800" b="0" i="0" u="none" strike="noStrike" kern="0" cap="none" spc="0" normalizeH="0" baseline="0" noProof="0">
                <a:ln>
                  <a:noFill/>
                </a:ln>
                <a:solidFill>
                  <a:srgbClr val="000000"/>
                </a:solidFill>
                <a:effectLst/>
                <a:uLnTx/>
                <a:uFillTx/>
                <a:latin typeface="Arial"/>
              </a:rPr>
              <a:t>アイコンをクリックして画像を挿入</a:t>
            </a:r>
          </a:p>
        </p:txBody>
      </p:sp>
      <p:sp>
        <p:nvSpPr>
          <p:cNvPr id="15" name="Text Placeholder 9"/>
          <p:cNvSpPr>
            <a:spLocks noGrp="1"/>
          </p:cNvSpPr>
          <p:nvPr>
            <p:ph type="body" sz="quarter" idx="17" hasCustomPrompt="1"/>
          </p:nvPr>
        </p:nvSpPr>
        <p:spPr>
          <a:xfrm>
            <a:off x="4755942" y="1489114"/>
            <a:ext cx="4064531" cy="1690688"/>
          </a:xfrm>
          <a:prstGeom prst="rect">
            <a:avLst/>
          </a:prstGeom>
        </p:spPr>
        <p:txBody>
          <a:bodyPr/>
          <a:lstStyle>
            <a:lvl1pPr marL="0" indent="0">
              <a:buNone/>
              <a:defRPr sz="240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2800" baseline="0">
                <a:latin typeface="Arial" pitchFamily="34" charset="0"/>
              </a:defRPr>
            </a:lvl2pPr>
            <a:lvl3pPr marL="0" indent="0">
              <a:buNone/>
              <a:defRPr sz="2800" baseline="0">
                <a:latin typeface="Arial" pitchFamily="34" charset="0"/>
              </a:defRPr>
            </a:lvl3pPr>
            <a:lvl4pPr marL="0" indent="0">
              <a:buNone/>
              <a:defRPr sz="2800" baseline="0">
                <a:latin typeface="Arial" pitchFamily="34" charset="0"/>
              </a:defRPr>
            </a:lvl4pPr>
            <a:lvl5pPr marL="0" indent="0">
              <a:buNone/>
              <a:defRPr sz="2800" baseline="0">
                <a:latin typeface="Arial" pitchFamily="34" charset="0"/>
              </a:defRPr>
            </a:lvl5pPr>
          </a:lstStyle>
          <a:p>
            <a:pPr lvl="0"/>
            <a:r>
              <a:rPr lang="ja-JP" altLang="en-US"/>
              <a:t>テキストを入力</a:t>
            </a:r>
            <a:endParaRPr lang="en-GB"/>
          </a:p>
        </p:txBody>
      </p:sp>
      <p:sp>
        <p:nvSpPr>
          <p:cNvPr id="16" name="Text Placeholder 9"/>
          <p:cNvSpPr>
            <a:spLocks noGrp="1"/>
          </p:cNvSpPr>
          <p:nvPr>
            <p:ph type="body" sz="quarter" idx="18" hasCustomPrompt="1"/>
          </p:nvPr>
        </p:nvSpPr>
        <p:spPr>
          <a:xfrm>
            <a:off x="4755942" y="3826544"/>
            <a:ext cx="4064531" cy="1690688"/>
          </a:xfrm>
          <a:prstGeom prst="rect">
            <a:avLst/>
          </a:prstGeom>
        </p:spPr>
        <p:txBody>
          <a:bodyPr/>
          <a:lstStyle>
            <a:lvl1pPr marL="0" indent="0">
              <a:buNone/>
              <a:defRPr sz="240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2800" baseline="0">
                <a:latin typeface="Arial" pitchFamily="34" charset="0"/>
              </a:defRPr>
            </a:lvl2pPr>
            <a:lvl3pPr marL="0" indent="0">
              <a:buNone/>
              <a:defRPr sz="2800" baseline="0">
                <a:latin typeface="Arial" pitchFamily="34" charset="0"/>
              </a:defRPr>
            </a:lvl3pPr>
            <a:lvl4pPr marL="0" indent="0">
              <a:buNone/>
              <a:defRPr sz="2800" baseline="0">
                <a:latin typeface="Arial" pitchFamily="34" charset="0"/>
              </a:defRPr>
            </a:lvl4pPr>
            <a:lvl5pPr marL="0" indent="0">
              <a:buNone/>
              <a:defRPr sz="2800" baseline="0">
                <a:latin typeface="Arial" pitchFamily="34" charset="0"/>
              </a:defRPr>
            </a:lvl5pPr>
          </a:lstStyle>
          <a:p>
            <a:pPr lvl="0"/>
            <a:r>
              <a:rPr lang="ja-JP" altLang="en-US"/>
              <a:t>テキストを入力</a:t>
            </a:r>
            <a:endParaRPr lang="en-GB"/>
          </a:p>
        </p:txBody>
      </p:sp>
      <p:sp>
        <p:nvSpPr>
          <p:cNvPr id="10"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098D4740-ACF9-4F4C-BA62-A7414D165920}" type="datetime1">
              <a:rPr lang="en-US" altLang="ja-JP" smtClean="0"/>
              <a:t>6/26/2024</a:t>
            </a:fld>
            <a:endParaRPr lang="ja-JP" altLang="en-US"/>
          </a:p>
        </p:txBody>
      </p:sp>
      <p:sp>
        <p:nvSpPr>
          <p:cNvPr id="11"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2"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2304726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a:t>内容ページタイトル</a:t>
            </a:r>
          </a:p>
        </p:txBody>
      </p:sp>
      <p:sp>
        <p:nvSpPr>
          <p:cNvPr id="10" name="Text Placeholder 9"/>
          <p:cNvSpPr>
            <a:spLocks noGrp="1"/>
          </p:cNvSpPr>
          <p:nvPr>
            <p:ph type="body" sz="quarter" idx="14" hasCustomPrompt="1"/>
          </p:nvPr>
        </p:nvSpPr>
        <p:spPr>
          <a:xfrm>
            <a:off x="4746171" y="1489114"/>
            <a:ext cx="4064531" cy="1690688"/>
          </a:xfrm>
          <a:prstGeom prst="rect">
            <a:avLst/>
          </a:prstGeom>
        </p:spPr>
        <p:txBody>
          <a:bodyPr/>
          <a:lstStyle>
            <a:lvl1pPr marL="0" indent="0">
              <a:buNone/>
              <a:defRPr sz="240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2800" baseline="0">
                <a:latin typeface="Arial" pitchFamily="34" charset="0"/>
              </a:defRPr>
            </a:lvl2pPr>
            <a:lvl3pPr marL="0" indent="0">
              <a:buNone/>
              <a:defRPr sz="2800" baseline="0">
                <a:latin typeface="Arial" pitchFamily="34" charset="0"/>
              </a:defRPr>
            </a:lvl3pPr>
            <a:lvl4pPr marL="0" indent="0">
              <a:buNone/>
              <a:defRPr sz="2800" baseline="0">
                <a:latin typeface="Arial" pitchFamily="34" charset="0"/>
              </a:defRPr>
            </a:lvl4pPr>
            <a:lvl5pPr marL="0" indent="0">
              <a:buNone/>
              <a:defRPr sz="2800" baseline="0">
                <a:latin typeface="Arial" pitchFamily="34" charset="0"/>
              </a:defRPr>
            </a:lvl5pPr>
          </a:lstStyle>
          <a:p>
            <a:pPr lvl="0"/>
            <a:r>
              <a:rPr lang="ja-JP" altLang="en-US"/>
              <a:t>テキストを入力</a:t>
            </a:r>
            <a:endParaRPr lang="en-GB"/>
          </a:p>
        </p:txBody>
      </p:sp>
      <p:sp>
        <p:nvSpPr>
          <p:cNvPr id="11" name="Text Placeholder 9"/>
          <p:cNvSpPr>
            <a:spLocks noGrp="1"/>
          </p:cNvSpPr>
          <p:nvPr>
            <p:ph type="body" sz="quarter" idx="18" hasCustomPrompt="1"/>
          </p:nvPr>
        </p:nvSpPr>
        <p:spPr>
          <a:xfrm>
            <a:off x="360025" y="1479395"/>
            <a:ext cx="3994848" cy="1689256"/>
          </a:xfrm>
          <a:prstGeom prst="rect">
            <a:avLst/>
          </a:prstGeom>
        </p:spPr>
        <p:txBody>
          <a:bodyPr/>
          <a:lstStyle>
            <a:lvl1pPr marL="0" indent="0">
              <a:buNone/>
              <a:defRPr sz="240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2800" baseline="0">
                <a:latin typeface="Arial" pitchFamily="34" charset="0"/>
              </a:defRPr>
            </a:lvl2pPr>
            <a:lvl3pPr marL="0" indent="0">
              <a:buNone/>
              <a:defRPr sz="2800" baseline="0">
                <a:latin typeface="Arial" pitchFamily="34" charset="0"/>
              </a:defRPr>
            </a:lvl3pPr>
            <a:lvl4pPr marL="0" indent="0">
              <a:buNone/>
              <a:defRPr sz="2800" baseline="0">
                <a:latin typeface="Arial" pitchFamily="34" charset="0"/>
              </a:defRPr>
            </a:lvl4pPr>
            <a:lvl5pPr marL="0" indent="0">
              <a:buNone/>
              <a:defRPr sz="2800" baseline="0">
                <a:latin typeface="Arial" pitchFamily="34" charset="0"/>
              </a:defRPr>
            </a:lvl5pPr>
          </a:lstStyle>
          <a:p>
            <a:pPr lvl="0"/>
            <a:r>
              <a:rPr lang="ja-JP" altLang="en-US"/>
              <a:t>テキストを入力</a:t>
            </a:r>
            <a:endParaRPr lang="en-GB"/>
          </a:p>
        </p:txBody>
      </p:sp>
      <p:sp>
        <p:nvSpPr>
          <p:cNvPr id="8"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B8E4FBED-B7B4-4EB2-B30D-CE6ED2219F9C}" type="datetime1">
              <a:rPr lang="en-US" altLang="ja-JP" smtClean="0"/>
              <a:t>6/26/2024</a:t>
            </a:fld>
            <a:endParaRPr lang="ja-JP" altLang="en-US"/>
          </a:p>
        </p:txBody>
      </p:sp>
      <p:sp>
        <p:nvSpPr>
          <p:cNvPr id="9"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2"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1203624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a:t>内容ページタイトル</a:t>
            </a:r>
          </a:p>
        </p:txBody>
      </p:sp>
      <p:sp>
        <p:nvSpPr>
          <p:cNvPr id="6" name="図プレースホルダー 12"/>
          <p:cNvSpPr>
            <a:spLocks noGrp="1"/>
          </p:cNvSpPr>
          <p:nvPr>
            <p:ph type="pic" sz="quarter" idx="13" hasCustomPrompt="1"/>
          </p:nvPr>
        </p:nvSpPr>
        <p:spPr>
          <a:xfrm>
            <a:off x="365761" y="1482634"/>
            <a:ext cx="3717471" cy="2204108"/>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800" b="0" i="0" u="none" strike="noStrike" kern="0" cap="none" spc="0" normalizeH="0" baseline="0" noProof="0">
                <a:ln>
                  <a:noFill/>
                </a:ln>
                <a:solidFill>
                  <a:srgbClr val="000000"/>
                </a:solidFill>
                <a:effectLst/>
                <a:uLnTx/>
                <a:uFillTx/>
                <a:latin typeface="Arial"/>
              </a:rPr>
              <a:t>アイコンをクリックして画像を挿入</a:t>
            </a:r>
          </a:p>
        </p:txBody>
      </p:sp>
      <p:sp>
        <p:nvSpPr>
          <p:cNvPr id="7" name="Text Placeholder 9"/>
          <p:cNvSpPr>
            <a:spLocks noGrp="1"/>
          </p:cNvSpPr>
          <p:nvPr>
            <p:ph type="body" sz="quarter" idx="15" hasCustomPrompt="1"/>
          </p:nvPr>
        </p:nvSpPr>
        <p:spPr>
          <a:xfrm>
            <a:off x="4755942" y="1489114"/>
            <a:ext cx="4064531" cy="1690688"/>
          </a:xfrm>
          <a:prstGeom prst="rect">
            <a:avLst/>
          </a:prstGeom>
        </p:spPr>
        <p:txBody>
          <a:bodyPr/>
          <a:lstStyle>
            <a:lvl1pPr marL="0" indent="0">
              <a:buNone/>
              <a:defRPr sz="240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2800" baseline="0">
                <a:latin typeface="Arial" pitchFamily="34" charset="0"/>
              </a:defRPr>
            </a:lvl2pPr>
            <a:lvl3pPr marL="0" indent="0">
              <a:buNone/>
              <a:defRPr sz="2800" baseline="0">
                <a:latin typeface="Arial" pitchFamily="34" charset="0"/>
              </a:defRPr>
            </a:lvl3pPr>
            <a:lvl4pPr marL="0" indent="0">
              <a:buNone/>
              <a:defRPr sz="2800" baseline="0">
                <a:latin typeface="Arial" pitchFamily="34" charset="0"/>
              </a:defRPr>
            </a:lvl4pPr>
            <a:lvl5pPr marL="0" indent="0">
              <a:buNone/>
              <a:defRPr sz="2800" baseline="0">
                <a:latin typeface="Arial" pitchFamily="34" charset="0"/>
              </a:defRPr>
            </a:lvl5pPr>
          </a:lstStyle>
          <a:p>
            <a:pPr lvl="0"/>
            <a:r>
              <a:rPr lang="ja-JP" altLang="en-US"/>
              <a:t>テキストを入力</a:t>
            </a:r>
            <a:endParaRPr lang="en-GB"/>
          </a:p>
        </p:txBody>
      </p:sp>
      <p:sp>
        <p:nvSpPr>
          <p:cNvPr id="11"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2F8CA4B1-9A50-42C7-B2D4-8166325AA5EE}" type="datetime1">
              <a:rPr lang="en-US" altLang="ja-JP" smtClean="0"/>
              <a:t>6/26/2024</a:t>
            </a:fld>
            <a:endParaRPr lang="ja-JP" altLang="en-US"/>
          </a:p>
        </p:txBody>
      </p:sp>
      <p:sp>
        <p:nvSpPr>
          <p:cNvPr id="12"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3"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126897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a:t>内容ページタイトル</a:t>
            </a:r>
          </a:p>
        </p:txBody>
      </p:sp>
      <p:sp>
        <p:nvSpPr>
          <p:cNvPr id="6"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BD6889C4-4DC1-4DC2-9E26-56E6B782F6F0}" type="datetime1">
              <a:rPr lang="en-US" altLang="ja-JP" smtClean="0"/>
              <a:t>6/26/2024</a:t>
            </a:fld>
            <a:endParaRPr lang="ja-JP" altLang="en-US"/>
          </a:p>
        </p:txBody>
      </p:sp>
      <p:sp>
        <p:nvSpPr>
          <p:cNvPr id="7"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8"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3920980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title header 32pt">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504827" y="3427144"/>
            <a:ext cx="6489969" cy="640800"/>
          </a:xfrm>
        </p:spPr>
        <p:txBody>
          <a:bodyPr>
            <a:normAutofit/>
          </a:bodyPr>
          <a:lstStyle>
            <a:lvl1pPr algn="l">
              <a:defRPr sz="3200" b="0">
                <a:latin typeface="ＭＳ Ｐゴシック" panose="020B0600070205080204" pitchFamily="50" charset="-128"/>
                <a:ea typeface="ＭＳ Ｐゴシック" panose="020B0600070205080204" pitchFamily="50" charset="-128"/>
              </a:defRPr>
            </a:lvl1pPr>
          </a:lstStyle>
          <a:p>
            <a:r>
              <a:rPr kumimoji="1" lang="ja-JP" altLang="en-US"/>
              <a:t>タイトルの入力（章題など）</a:t>
            </a:r>
          </a:p>
        </p:txBody>
      </p:sp>
      <p:sp>
        <p:nvSpPr>
          <p:cNvPr id="3" name="サブタイトル 2"/>
          <p:cNvSpPr>
            <a:spLocks noGrp="1"/>
          </p:cNvSpPr>
          <p:nvPr>
            <p:ph type="subTitle" idx="1" hasCustomPrompt="1"/>
          </p:nvPr>
        </p:nvSpPr>
        <p:spPr>
          <a:xfrm>
            <a:off x="504826" y="4107163"/>
            <a:ext cx="3389538" cy="723600"/>
          </a:xfrm>
          <a:prstGeom prst="rect">
            <a:avLst/>
          </a:prstGeom>
        </p:spPr>
        <p:txBody>
          <a:bodyPr>
            <a:normAutofit/>
          </a:bodyPr>
          <a:lstStyle>
            <a:lvl1pPr marL="0" indent="0" algn="l">
              <a:buNone/>
              <a:defRPr sz="1800">
                <a:solidFill>
                  <a:srgbClr val="C00000"/>
                </a:solidFill>
                <a:latin typeface="ＭＳ Ｐゴシック" panose="020B0600070205080204" pitchFamily="50" charset="-128"/>
                <a:ea typeface="ＭＳ Ｐゴシック" panose="020B060007020508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サブタイトル</a:t>
            </a:r>
          </a:p>
        </p:txBody>
      </p:sp>
      <p:sp>
        <p:nvSpPr>
          <p:cNvPr id="8" name="Plaque 10"/>
          <p:cNvSpPr/>
          <p:nvPr userDrawn="1"/>
        </p:nvSpPr>
        <p:spPr>
          <a:xfrm flipH="1">
            <a:off x="6843438" y="4435117"/>
            <a:ext cx="1872457" cy="1873608"/>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rgbClr val="CF142B"/>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3EC2E410-7A16-4B86-9673-16FE1CAAEBE0}" type="datetime1">
              <a:rPr lang="en-US" altLang="ja-JP" smtClean="0"/>
              <a:t>6/26/2024</a:t>
            </a:fld>
            <a:endParaRPr lang="ja-JP" altLang="en-US"/>
          </a:p>
        </p:txBody>
      </p:sp>
      <p:sp>
        <p:nvSpPr>
          <p:cNvPr id="10"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1"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1336974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Blank">
    <p:spTree>
      <p:nvGrpSpPr>
        <p:cNvPr id="1" name=""/>
        <p:cNvGrpSpPr/>
        <p:nvPr/>
      </p:nvGrpSpPr>
      <p:grpSpPr>
        <a:xfrm>
          <a:off x="0" y="0"/>
          <a:ext cx="0" cy="0"/>
          <a:chOff x="0" y="0"/>
          <a:chExt cx="0" cy="0"/>
        </a:xfrm>
      </p:grpSpPr>
      <p:sp>
        <p:nvSpPr>
          <p:cNvPr id="8" name="Plaque 10"/>
          <p:cNvSpPr/>
          <p:nvPr userDrawn="1"/>
        </p:nvSpPr>
        <p:spPr>
          <a:xfrm>
            <a:off x="488519" y="4435117"/>
            <a:ext cx="1872457" cy="1873608"/>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rgbClr val="CF142B"/>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941C04EC-75A7-4CDC-B797-B7FD9B520256}" type="datetime1">
              <a:rPr lang="en-US" altLang="ja-JP" smtClean="0"/>
              <a:t>6/26/2024</a:t>
            </a:fld>
            <a:endParaRPr lang="ja-JP" altLang="en-US"/>
          </a:p>
        </p:txBody>
      </p:sp>
      <p:sp>
        <p:nvSpPr>
          <p:cNvPr id="9"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0"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1460352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lide title 32pt bulle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lvl1pPr>
              <a:defRPr>
                <a:latin typeface="Meiryo UI" panose="020B0604030504040204" pitchFamily="50" charset="-128"/>
                <a:ea typeface="Meiryo UI" panose="020B0604030504040204" pitchFamily="50" charset="-128"/>
              </a:defRPr>
            </a:lvl1pPr>
          </a:lstStyle>
          <a:p>
            <a:r>
              <a:rPr kumimoji="1" lang="ja-JP" altLang="en-US"/>
              <a:t>内容ページタイトル</a:t>
            </a:r>
          </a:p>
        </p:txBody>
      </p:sp>
      <p:sp>
        <p:nvSpPr>
          <p:cNvPr id="7" name="Content Placeholder 4"/>
          <p:cNvSpPr>
            <a:spLocks noGrp="1"/>
          </p:cNvSpPr>
          <p:nvPr>
            <p:ph sz="quarter" idx="21" hasCustomPrompt="1"/>
          </p:nvPr>
        </p:nvSpPr>
        <p:spPr>
          <a:xfrm>
            <a:off x="364672" y="992825"/>
            <a:ext cx="8460014" cy="5371465"/>
          </a:xfrm>
          <a:prstGeom prst="rect">
            <a:avLst/>
          </a:prstGeom>
        </p:spPr>
        <p:txBody>
          <a:bodyPr/>
          <a:lstStyle>
            <a:lvl1pPr marL="342900" indent="-342900">
              <a:buClr>
                <a:srgbClr val="B00619"/>
              </a:buClr>
              <a:buFont typeface="Wingdings" pitchFamily="2" charset="2"/>
              <a:buChar char="§"/>
              <a:defRPr sz="2400">
                <a:latin typeface="Meiryo UI" panose="020B0604030504040204" pitchFamily="50" charset="-128"/>
                <a:ea typeface="Meiryo UI" panose="020B0604030504040204" pitchFamily="50" charset="-128"/>
              </a:defRPr>
            </a:lvl1pPr>
            <a:lvl2pPr marL="742950" indent="-377825">
              <a:defRPr sz="1800">
                <a:latin typeface="Meiryo UI" panose="020B0604030504040204" pitchFamily="50" charset="-128"/>
                <a:ea typeface="Meiryo UI" panose="020B0604030504040204" pitchFamily="50" charset="-128"/>
              </a:defRPr>
            </a:lvl2pPr>
            <a:lvl3pPr marL="1050925" indent="-288925">
              <a:buClr>
                <a:srgbClr val="B00619"/>
              </a:buClr>
              <a:buFont typeface="Arial" pitchFamily="34" charset="0"/>
              <a:buChar char="•"/>
              <a:defRPr sz="1600">
                <a:latin typeface="Meiryo UI" panose="020B0604030504040204" pitchFamily="50" charset="-128"/>
                <a:ea typeface="Meiryo UI" panose="020B0604030504040204" pitchFamily="50" charset="-128"/>
              </a:defRPr>
            </a:lvl3pPr>
          </a:lstStyle>
          <a:p>
            <a:pPr lvl="0"/>
            <a:r>
              <a:rPr lang="ja-JP" altLang="en-US"/>
              <a:t>テキストを入力</a:t>
            </a:r>
            <a:endParaRPr lang="en-US"/>
          </a:p>
          <a:p>
            <a:pPr lvl="1"/>
            <a:r>
              <a:rPr lang="ja-JP" altLang="en-US"/>
              <a:t>テキストを入力</a:t>
            </a:r>
            <a:endParaRPr lang="en-US"/>
          </a:p>
          <a:p>
            <a:pPr lvl="2"/>
            <a:r>
              <a:rPr lang="ja-JP" altLang="en-US"/>
              <a:t>テキストを入力</a:t>
            </a:r>
            <a:endParaRPr lang="en-US"/>
          </a:p>
        </p:txBody>
      </p:sp>
      <p:sp>
        <p:nvSpPr>
          <p:cNvPr id="8"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CF0A30A7-6869-4051-8F63-71A7AA0C44EF}" type="datetime1">
              <a:rPr lang="en-US" altLang="ja-JP" smtClean="0"/>
              <a:t>6/26/2024</a:t>
            </a:fld>
            <a:endParaRPr lang="ja-JP" altLang="en-US"/>
          </a:p>
        </p:txBody>
      </p:sp>
      <p:sp>
        <p:nvSpPr>
          <p:cNvPr id="9"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0"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16553217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image" Target="../media/image1.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theme" Target="../theme/theme4.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7.xml"/><Relationship Id="rId1" Type="http://schemas.openxmlformats.org/officeDocument/2006/relationships/slideLayout" Target="../slideLayouts/slideLayout23.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5" Type="http://schemas.openxmlformats.org/officeDocument/2006/relationships/image" Target="../media/image1.png"/><Relationship Id="rId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377825" y="6507434"/>
            <a:ext cx="954000" cy="183600"/>
          </a:xfrm>
          <a:prstGeom prst="rect">
            <a:avLst/>
          </a:prstGeom>
        </p:spPr>
        <p:txBody>
          <a:bodyPr vert="horz" lIns="91440" tIns="45720" rIns="91440" bIns="45720" rtlCol="0" anchor="ctr"/>
          <a:lstStyle>
            <a:lvl1pPr algn="l">
              <a:defRPr lang="en-GB" altLang="ja-JP" sz="600" kern="0" baseline="0" smtClean="0">
                <a:solidFill>
                  <a:srgbClr val="717171"/>
                </a:solidFill>
                <a:latin typeface="Arial" pitchFamily="34" charset="0"/>
              </a:defRPr>
            </a:lvl1pPr>
          </a:lstStyle>
          <a:p>
            <a:fld id="{D77168F2-902C-4A28-9FF3-3E295E3FB4C2}" type="datetime1">
              <a:rPr lang="en-US" altLang="ja-JP" smtClean="0"/>
              <a:t>6/26/2024</a:t>
            </a:fld>
            <a:endParaRPr lang="ja-JP" altLang="en-US"/>
          </a:p>
        </p:txBody>
      </p:sp>
      <p:sp>
        <p:nvSpPr>
          <p:cNvPr id="6" name="スライド番号プレースホルダー 5"/>
          <p:cNvSpPr>
            <a:spLocks noGrp="1"/>
          </p:cNvSpPr>
          <p:nvPr>
            <p:ph type="sldNum" sz="quarter" idx="4"/>
          </p:nvPr>
        </p:nvSpPr>
        <p:spPr>
          <a:xfrm>
            <a:off x="6677838" y="6507434"/>
            <a:ext cx="2131200" cy="183600"/>
          </a:xfrm>
          <a:prstGeom prst="rect">
            <a:avLst/>
          </a:prstGeom>
        </p:spPr>
        <p:txBody>
          <a:bodyPr vert="horz" lIns="91440" tIns="45720" rIns="91440" bIns="45720" rtlCol="0" anchor="ctr"/>
          <a:lstStyle>
            <a:lvl1pPr algn="r">
              <a:defRPr sz="600">
                <a:solidFill>
                  <a:schemeClr val="tx1">
                    <a:tint val="75000"/>
                  </a:schemeClr>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
        <p:nvSpPr>
          <p:cNvPr id="9" name="Plaque 10"/>
          <p:cNvSpPr/>
          <p:nvPr/>
        </p:nvSpPr>
        <p:spPr>
          <a:xfrm>
            <a:off x="359729" y="442281"/>
            <a:ext cx="3384376" cy="3386456"/>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rgbClr val="CF14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5" descr="ricoh_lock_up_rgb_positive-03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69114" y="350737"/>
            <a:ext cx="193992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7017891"/>
      </p:ext>
    </p:extLst>
  </p:cSld>
  <p:clrMap bg1="lt1" tx1="dk1" bg2="lt2" tx2="dk2" accent1="accent1" accent2="accent2" accent3="accent3" accent4="accent4" accent5="accent5" accent6="accent6" hlink="hlink" folHlink="folHlink"/>
  <p:sldLayoutIdLst>
    <p:sldLayoutId id="2147483663" r:id="rId1"/>
    <p:sldLayoutId id="2147483697" r:id="rId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112840" y="163534"/>
            <a:ext cx="6141046" cy="676800"/>
          </a:xfrm>
          <a:prstGeom prst="rect">
            <a:avLst/>
          </a:prstGeom>
        </p:spPr>
        <p:txBody>
          <a:bodyPr vert="horz" lIns="91440" tIns="45720" rIns="91440" bIns="45720" rtlCol="0" anchor="ctr">
            <a:normAutofit/>
          </a:bodyPr>
          <a:lstStyle/>
          <a:p>
            <a:r>
              <a:rPr kumimoji="1" lang="ja-JP" altLang="en-US"/>
              <a:t>内容ページタイトル</a:t>
            </a:r>
          </a:p>
        </p:txBody>
      </p:sp>
      <p:sp>
        <p:nvSpPr>
          <p:cNvPr id="13" name="Plaque 10"/>
          <p:cNvSpPr/>
          <p:nvPr/>
        </p:nvSpPr>
        <p:spPr>
          <a:xfrm>
            <a:off x="377825" y="277712"/>
            <a:ext cx="442800" cy="442278"/>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rgbClr val="CF14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50"/>
          </a:p>
        </p:txBody>
      </p:sp>
      <p:pic>
        <p:nvPicPr>
          <p:cNvPr id="14" name="Picture 9" descr="ricoh_lock_up_rgb_positive-031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16788" y="237410"/>
            <a:ext cx="14922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 name="直線コネクタ 4"/>
          <p:cNvCxnSpPr/>
          <p:nvPr/>
        </p:nvCxnSpPr>
        <p:spPr>
          <a:xfrm>
            <a:off x="377826" y="904640"/>
            <a:ext cx="8431213" cy="0"/>
          </a:xfrm>
          <a:prstGeom prst="line">
            <a:avLst/>
          </a:prstGeom>
          <a:ln>
            <a:solidFill>
              <a:srgbClr val="C00000"/>
            </a:solidFill>
          </a:ln>
          <a:effectLst/>
        </p:spPr>
        <p:style>
          <a:lnRef idx="2">
            <a:schemeClr val="accent1"/>
          </a:lnRef>
          <a:fillRef idx="0">
            <a:schemeClr val="accent1"/>
          </a:fillRef>
          <a:effectRef idx="1">
            <a:schemeClr val="accent1"/>
          </a:effectRef>
          <a:fontRef idx="minor">
            <a:schemeClr val="tx1"/>
          </a:fontRef>
        </p:style>
      </p:cxnSp>
      <p:sp>
        <p:nvSpPr>
          <p:cNvPr id="8"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EE6E0384-D517-4661-81A7-7A432CB5D284}" type="datetime1">
              <a:rPr lang="en-US" altLang="ja-JP" smtClean="0"/>
              <a:t>6/26/2024</a:t>
            </a:fld>
            <a:endParaRPr lang="ja-JP" altLang="en-US"/>
          </a:p>
        </p:txBody>
      </p:sp>
      <p:sp>
        <p:nvSpPr>
          <p:cNvPr id="9"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0"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4001165837"/>
      </p:ext>
    </p:extLst>
  </p:cSld>
  <p:clrMap bg1="lt1" tx1="dk1" bg2="lt2" tx2="dk2" accent1="accent1" accent2="accent2" accent3="accent3" accent4="accent4" accent5="accent5" accent6="accent6" hlink="hlink" folHlink="folHlink"/>
  <p:sldLayoutIdLst>
    <p:sldLayoutId id="2147483666" r:id="rId1"/>
    <p:sldLayoutId id="2147483676" r:id="rId2"/>
    <p:sldLayoutId id="2147483677" r:id="rId3"/>
    <p:sldLayoutId id="2147483678" r:id="rId4"/>
  </p:sldLayoutIdLst>
  <p:hf hdr="0" ftr="0" dt="0"/>
  <p:txStyles>
    <p:titleStyle>
      <a:lvl1pPr algn="l" defTabSz="914400" rtl="0" eaLnBrk="1" latinLnBrk="0" hangingPunct="1">
        <a:spcBef>
          <a:spcPct val="0"/>
        </a:spcBef>
        <a:buNone/>
        <a:defRPr kumimoji="1" sz="3200" b="1" kern="1200">
          <a:solidFill>
            <a:schemeClr val="tx1"/>
          </a:solidFill>
          <a:latin typeface="ＭＳ Ｐゴシック" panose="020B0600070205080204" pitchFamily="50" charset="-128"/>
          <a:ea typeface="ＭＳ Ｐゴシック" panose="020B0600070205080204" pitchFamily="50"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113231" y="162000"/>
            <a:ext cx="6141046" cy="676800"/>
          </a:xfrm>
          <a:prstGeom prst="rect">
            <a:avLst/>
          </a:prstGeom>
        </p:spPr>
        <p:txBody>
          <a:bodyPr vert="horz" lIns="91440" tIns="45720" rIns="91440" bIns="45720" rtlCol="0" anchor="ctr">
            <a:normAutofit/>
          </a:bodyPr>
          <a:lstStyle/>
          <a:p>
            <a:r>
              <a:rPr kumimoji="1" lang="ja-JP" altLang="en-US"/>
              <a:t>内容ページタイトル</a:t>
            </a:r>
          </a:p>
        </p:txBody>
      </p:sp>
      <p:sp>
        <p:nvSpPr>
          <p:cNvPr id="7" name="Plaque 10"/>
          <p:cNvSpPr/>
          <p:nvPr/>
        </p:nvSpPr>
        <p:spPr>
          <a:xfrm>
            <a:off x="377825" y="277712"/>
            <a:ext cx="442800" cy="442278"/>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rgbClr val="CF14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50"/>
          </a:p>
        </p:txBody>
      </p:sp>
      <p:pic>
        <p:nvPicPr>
          <p:cNvPr id="10" name="Picture 9" descr="ricoh_lock_up_rgb_positive-03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6788" y="237410"/>
            <a:ext cx="14922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直線コネクタ 4"/>
          <p:cNvCxnSpPr/>
          <p:nvPr/>
        </p:nvCxnSpPr>
        <p:spPr>
          <a:xfrm>
            <a:off x="377826" y="904640"/>
            <a:ext cx="8431213" cy="0"/>
          </a:xfrm>
          <a:prstGeom prst="line">
            <a:avLst/>
          </a:prstGeom>
          <a:ln>
            <a:solidFill>
              <a:srgbClr val="C00000"/>
            </a:solidFill>
          </a:ln>
          <a:effectLst/>
        </p:spPr>
        <p:style>
          <a:lnRef idx="2">
            <a:schemeClr val="accent1"/>
          </a:lnRef>
          <a:fillRef idx="0">
            <a:schemeClr val="accent1"/>
          </a:fillRef>
          <a:effectRef idx="1">
            <a:schemeClr val="accent1"/>
          </a:effectRef>
          <a:fontRef idx="minor">
            <a:schemeClr val="tx1"/>
          </a:fontRef>
        </p:style>
      </p:cxnSp>
      <p:sp>
        <p:nvSpPr>
          <p:cNvPr id="9"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E20C3D19-3E9E-46EA-9377-43C743B79A0F}" type="datetime1">
              <a:rPr lang="en-US" altLang="ja-JP" smtClean="0"/>
              <a:t>6/26/2024</a:t>
            </a:fld>
            <a:endParaRPr lang="ja-JP" altLang="en-US"/>
          </a:p>
        </p:txBody>
      </p:sp>
      <p:sp>
        <p:nvSpPr>
          <p:cNvPr id="12"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3"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3479210061"/>
      </p:ext>
    </p:extLst>
  </p:cSld>
  <p:clrMap bg1="lt1" tx1="dk1" bg2="lt2" tx2="dk2" accent1="accent1" accent2="accent2" accent3="accent3" accent4="accent4" accent5="accent5" accent6="accent6" hlink="hlink" folHlink="folHlink"/>
  <p:sldLayoutIdLst>
    <p:sldLayoutId id="2147483682" r:id="rId1"/>
    <p:sldLayoutId id="2147483683" r:id="rId2"/>
  </p:sldLayoutIdLst>
  <p:hf hdr="0" ftr="0" dt="0"/>
  <p:txStyles>
    <p:titleStyle>
      <a:lvl1pPr algn="l" defTabSz="914400" rtl="0" eaLnBrk="1" latinLnBrk="0" hangingPunct="1">
        <a:spcBef>
          <a:spcPct val="0"/>
        </a:spcBef>
        <a:buNone/>
        <a:defRPr kumimoji="1" sz="3200" b="1" kern="1200">
          <a:solidFill>
            <a:schemeClr val="tx1"/>
          </a:solidFill>
          <a:latin typeface="ＭＳ Ｐゴシック" panose="020B0600070205080204" pitchFamily="50" charset="-128"/>
          <a:ea typeface="ＭＳ Ｐゴシック" panose="020B0600070205080204" pitchFamily="50"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113231" y="162000"/>
            <a:ext cx="6141046" cy="676800"/>
          </a:xfrm>
          <a:prstGeom prst="rect">
            <a:avLst/>
          </a:prstGeom>
        </p:spPr>
        <p:txBody>
          <a:bodyPr vert="horz" lIns="91440" tIns="45720" rIns="91440" bIns="45720" rtlCol="0" anchor="ctr">
            <a:normAutofit/>
          </a:bodyPr>
          <a:lstStyle/>
          <a:p>
            <a:r>
              <a:rPr kumimoji="1" lang="ja-JP" altLang="en-US"/>
              <a:t>内容ページタイトル</a:t>
            </a:r>
          </a:p>
        </p:txBody>
      </p:sp>
      <p:sp>
        <p:nvSpPr>
          <p:cNvPr id="11" name="Plaque 10"/>
          <p:cNvSpPr/>
          <p:nvPr/>
        </p:nvSpPr>
        <p:spPr>
          <a:xfrm>
            <a:off x="377825" y="277712"/>
            <a:ext cx="442800" cy="442278"/>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rgbClr val="CF14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50"/>
          </a:p>
        </p:txBody>
      </p:sp>
      <p:pic>
        <p:nvPicPr>
          <p:cNvPr id="12" name="Picture 9" descr="ricoh_lock_up_rgb_positive-0315"/>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316788" y="237410"/>
            <a:ext cx="14922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直線コネクタ 4"/>
          <p:cNvCxnSpPr/>
          <p:nvPr/>
        </p:nvCxnSpPr>
        <p:spPr>
          <a:xfrm>
            <a:off x="377826" y="904640"/>
            <a:ext cx="8431213" cy="0"/>
          </a:xfrm>
          <a:prstGeom prst="line">
            <a:avLst/>
          </a:prstGeom>
          <a:ln>
            <a:solidFill>
              <a:srgbClr val="C00000"/>
            </a:solidFill>
          </a:ln>
          <a:effectLst/>
        </p:spPr>
        <p:style>
          <a:lnRef idx="2">
            <a:schemeClr val="accent1"/>
          </a:lnRef>
          <a:fillRef idx="0">
            <a:schemeClr val="accent1"/>
          </a:fillRef>
          <a:effectRef idx="1">
            <a:schemeClr val="accent1"/>
          </a:effectRef>
          <a:fontRef idx="minor">
            <a:schemeClr val="tx1"/>
          </a:fontRef>
        </p:style>
      </p:cxnSp>
      <p:sp>
        <p:nvSpPr>
          <p:cNvPr id="9"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2376E1EB-694A-4C5D-97C3-7EA76F2C3AC1}" type="datetime1">
              <a:rPr lang="en-US" altLang="ja-JP" smtClean="0"/>
              <a:t>6/26/2024</a:t>
            </a:fld>
            <a:endParaRPr lang="ja-JP" altLang="en-US"/>
          </a:p>
        </p:txBody>
      </p:sp>
      <p:sp>
        <p:nvSpPr>
          <p:cNvPr id="10"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4"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1680427578"/>
      </p:ext>
    </p:extLst>
  </p:cSld>
  <p:clrMap bg1="lt1" tx1="dk1" bg2="lt2" tx2="dk2" accent1="accent1" accent2="accent2" accent3="accent3" accent4="accent4" accent5="accent5" accent6="accent6" hlink="hlink" folHlink="folHlink"/>
  <p:sldLayoutIdLst>
    <p:sldLayoutId id="2147483670" r:id="rId1"/>
    <p:sldLayoutId id="2147483687" r:id="rId2"/>
    <p:sldLayoutId id="2147483689" r:id="rId3"/>
    <p:sldLayoutId id="2147483690" r:id="rId4"/>
    <p:sldLayoutId id="2147483691" r:id="rId5"/>
    <p:sldLayoutId id="2147483692" r:id="rId6"/>
    <p:sldLayoutId id="2147483693" r:id="rId7"/>
    <p:sldLayoutId id="2147483694" r:id="rId8"/>
    <p:sldLayoutId id="2147483713" r:id="rId9"/>
    <p:sldLayoutId id="2147483714" r:id="rId10"/>
  </p:sldLayoutIdLst>
  <p:hf hdr="0" ftr="0" dt="0"/>
  <p:txStyles>
    <p:titleStyle>
      <a:lvl1pPr algn="l" defTabSz="914400" rtl="0" eaLnBrk="1" latinLnBrk="0" hangingPunct="1">
        <a:spcBef>
          <a:spcPct val="0"/>
        </a:spcBef>
        <a:buNone/>
        <a:defRPr kumimoji="1" sz="3200" b="1" kern="1200">
          <a:solidFill>
            <a:schemeClr val="tx1"/>
          </a:solidFill>
          <a:latin typeface="ＭＳ Ｐゴシック" panose="020B0600070205080204" pitchFamily="50" charset="-128"/>
          <a:ea typeface="ＭＳ Ｐゴシック" panose="020B0600070205080204" pitchFamily="50"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Plaque 10"/>
          <p:cNvSpPr/>
          <p:nvPr/>
        </p:nvSpPr>
        <p:spPr>
          <a:xfrm>
            <a:off x="377825" y="277712"/>
            <a:ext cx="442800" cy="442278"/>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rgbClr val="CF14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50"/>
          </a:p>
        </p:txBody>
      </p:sp>
      <p:pic>
        <p:nvPicPr>
          <p:cNvPr id="8" name="Picture 9" descr="ricoh_lock_up_rgb_positive-03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6788" y="237410"/>
            <a:ext cx="14922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直線コネクタ 4"/>
          <p:cNvCxnSpPr/>
          <p:nvPr/>
        </p:nvCxnSpPr>
        <p:spPr>
          <a:xfrm>
            <a:off x="377826" y="904640"/>
            <a:ext cx="8431213" cy="0"/>
          </a:xfrm>
          <a:prstGeom prst="line">
            <a:avLst/>
          </a:prstGeom>
          <a:ln>
            <a:solidFill>
              <a:srgbClr val="C00000"/>
            </a:solidFill>
          </a:ln>
          <a:effectLst/>
        </p:spPr>
        <p:style>
          <a:lnRef idx="2">
            <a:schemeClr val="accent1"/>
          </a:lnRef>
          <a:fillRef idx="0">
            <a:schemeClr val="accent1"/>
          </a:fillRef>
          <a:effectRef idx="1">
            <a:schemeClr val="accent1"/>
          </a:effectRef>
          <a:fontRef idx="minor">
            <a:schemeClr val="tx1"/>
          </a:fontRef>
        </p:style>
      </p:cxnSp>
      <p:sp>
        <p:nvSpPr>
          <p:cNvPr id="10"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8051DF5C-E018-475C-B6EB-8AF1758F1D08}" type="datetime1">
              <a:rPr lang="en-US" altLang="ja-JP" smtClean="0"/>
              <a:t>6/26/2024</a:t>
            </a:fld>
            <a:endParaRPr lang="ja-JP" altLang="en-US"/>
          </a:p>
        </p:txBody>
      </p:sp>
      <p:sp>
        <p:nvSpPr>
          <p:cNvPr id="11"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2"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1524728487"/>
      </p:ext>
    </p:extLst>
  </p:cSld>
  <p:clrMap bg1="lt1" tx1="dk1" bg2="lt2" tx2="dk2" accent1="accent1" accent2="accent2" accent3="accent3" accent4="accent4" accent5="accent5" accent6="accent6" hlink="hlink" folHlink="folHlink"/>
  <p:sldLayoutIdLst>
    <p:sldLayoutId id="2147483665" r:id="rId1"/>
    <p:sldLayoutId id="2147483679" r:id="rId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Plaque 10"/>
          <p:cNvSpPr/>
          <p:nvPr/>
        </p:nvSpPr>
        <p:spPr>
          <a:xfrm>
            <a:off x="377825" y="277712"/>
            <a:ext cx="442800" cy="442278"/>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rgbClr val="CF14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50"/>
          </a:p>
        </p:txBody>
      </p:sp>
      <p:pic>
        <p:nvPicPr>
          <p:cNvPr id="8" name="Picture 9" descr="ricoh_lock_up_rgb_positive-03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6788" y="237410"/>
            <a:ext cx="14922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直線コネクタ 4"/>
          <p:cNvCxnSpPr/>
          <p:nvPr/>
        </p:nvCxnSpPr>
        <p:spPr>
          <a:xfrm>
            <a:off x="377826" y="904640"/>
            <a:ext cx="8431213" cy="0"/>
          </a:xfrm>
          <a:prstGeom prst="line">
            <a:avLst/>
          </a:prstGeom>
          <a:ln>
            <a:solidFill>
              <a:srgbClr val="C00000"/>
            </a:solidFill>
          </a:ln>
          <a:effectLst/>
        </p:spPr>
        <p:style>
          <a:lnRef idx="2">
            <a:schemeClr val="accent1"/>
          </a:lnRef>
          <a:fillRef idx="0">
            <a:schemeClr val="accent1"/>
          </a:fillRef>
          <a:effectRef idx="1">
            <a:schemeClr val="accent1"/>
          </a:effectRef>
          <a:fontRef idx="minor">
            <a:schemeClr val="tx1"/>
          </a:fontRef>
        </p:style>
      </p:cxnSp>
      <p:sp>
        <p:nvSpPr>
          <p:cNvPr id="13"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2F1F07AD-09CD-41B8-B41C-E040A9FB0ED6}" type="datetime1">
              <a:rPr lang="en-US" altLang="ja-JP" smtClean="0"/>
              <a:t>6/26/2024</a:t>
            </a:fld>
            <a:endParaRPr lang="ja-JP" altLang="en-US"/>
          </a:p>
        </p:txBody>
      </p:sp>
      <p:sp>
        <p:nvSpPr>
          <p:cNvPr id="14"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5"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2533625921"/>
      </p:ext>
    </p:extLst>
  </p:cSld>
  <p:clrMap bg1="lt1" tx1="dk1" bg2="lt2" tx2="dk2" accent1="accent1" accent2="accent2" accent3="accent3" accent4="accent4" accent5="accent5" accent6="accent6" hlink="hlink" folHlink="folHlink"/>
  <p:sldLayoutIdLst>
    <p:sldLayoutId id="2147483711" r:id="rId1"/>
    <p:sldLayoutId id="2147483712" r:id="rId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6" descr="ricoh_logo_rgb.png"/>
          <p:cNvPicPr>
            <a:picLocks noChangeAspect="1"/>
          </p:cNvPicPr>
          <p:nvPr/>
        </p:nvPicPr>
        <p:blipFill>
          <a:blip r:embed="rId3" cstate="print"/>
          <a:stretch>
            <a:fillRect/>
          </a:stretch>
        </p:blipFill>
        <p:spPr>
          <a:xfrm>
            <a:off x="2747513" y="2557409"/>
            <a:ext cx="3547390" cy="1368380"/>
          </a:xfrm>
          <a:prstGeom prst="rect">
            <a:avLst/>
          </a:prstGeom>
        </p:spPr>
      </p:pic>
      <p:sp>
        <p:nvSpPr>
          <p:cNvPr id="7"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AC482381-A3BB-4EA2-980F-A3328A18F594}" type="datetime1">
              <a:rPr lang="en-US" altLang="ja-JP" smtClean="0"/>
              <a:t>6/26/2024</a:t>
            </a:fld>
            <a:endParaRPr lang="ja-JP" altLang="en-US"/>
          </a:p>
        </p:txBody>
      </p:sp>
      <p:sp>
        <p:nvSpPr>
          <p:cNvPr id="8"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9"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184679249"/>
      </p:ext>
    </p:extLst>
  </p:cSld>
  <p:clrMap bg1="lt1" tx1="dk1" bg2="lt2" tx2="dk2" accent1="accent1" accent2="accent2" accent3="accent3" accent4="accent4" accent5="accent5" accent6="accent6" hlink="hlink" folHlink="folHlink"/>
  <p:sldLayoutIdLst>
    <p:sldLayoutId id="2147483702" r:id="rId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Plaque 10"/>
          <p:cNvSpPr/>
          <p:nvPr/>
        </p:nvSpPr>
        <p:spPr>
          <a:xfrm>
            <a:off x="377826" y="298368"/>
            <a:ext cx="441325" cy="442912"/>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prstClr val="white"/>
              </a:solidFill>
            </a:endParaRPr>
          </a:p>
        </p:txBody>
      </p:sp>
      <p:cxnSp>
        <p:nvCxnSpPr>
          <p:cNvPr id="11" name="直線コネクタ 4"/>
          <p:cNvCxnSpPr/>
          <p:nvPr/>
        </p:nvCxnSpPr>
        <p:spPr>
          <a:xfrm>
            <a:off x="377826" y="904640"/>
            <a:ext cx="8431213"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2" name="Picture 9" descr="ricoh_lock_up_rgb_positive-03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16788" y="237410"/>
            <a:ext cx="14922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2B1F7E28-BE0A-4B27-81E9-832248919022}" type="datetime1">
              <a:rPr lang="en-US" altLang="ja-JP" smtClean="0"/>
              <a:t>6/26/2024</a:t>
            </a:fld>
            <a:endParaRPr lang="ja-JP" altLang="en-US"/>
          </a:p>
        </p:txBody>
      </p:sp>
      <p:sp>
        <p:nvSpPr>
          <p:cNvPr id="8"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9"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299561911"/>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Lst>
  <p:hf hdr="0" ftr="0" dt="0"/>
  <p:txStyles>
    <p:titleStyle>
      <a:lvl1pPr algn="ctr" defTabSz="457200" rtl="0" eaLnBrk="0" fontAlgn="base" hangingPunct="0">
        <a:spcBef>
          <a:spcPct val="0"/>
        </a:spcBef>
        <a:spcAft>
          <a:spcPct val="0"/>
        </a:spcAft>
        <a:defRPr kumimoji="1" sz="4400" kern="1200">
          <a:solidFill>
            <a:schemeClr val="bg1"/>
          </a:solidFill>
          <a:latin typeface="+mj-lt"/>
          <a:ea typeface="+mj-ea"/>
          <a:cs typeface="ＭＳ Ｐゴシック" charset="0"/>
        </a:defRPr>
      </a:lvl1pPr>
      <a:lvl2pPr algn="ctr" defTabSz="457200" rtl="0" eaLnBrk="0" fontAlgn="base" hangingPunct="0">
        <a:spcBef>
          <a:spcPct val="0"/>
        </a:spcBef>
        <a:spcAft>
          <a:spcPct val="0"/>
        </a:spcAft>
        <a:defRPr kumimoji="1" sz="4400">
          <a:solidFill>
            <a:schemeClr val="bg1"/>
          </a:solidFill>
          <a:latin typeface="Arial" charset="0"/>
          <a:ea typeface="ＭＳ Ｐゴシック" charset="0"/>
          <a:cs typeface="ＭＳ Ｐゴシック" charset="0"/>
        </a:defRPr>
      </a:lvl2pPr>
      <a:lvl3pPr algn="ctr" defTabSz="457200" rtl="0" eaLnBrk="0" fontAlgn="base" hangingPunct="0">
        <a:spcBef>
          <a:spcPct val="0"/>
        </a:spcBef>
        <a:spcAft>
          <a:spcPct val="0"/>
        </a:spcAft>
        <a:defRPr kumimoji="1" sz="4400">
          <a:solidFill>
            <a:schemeClr val="bg1"/>
          </a:solidFill>
          <a:latin typeface="Arial" charset="0"/>
          <a:ea typeface="ＭＳ Ｐゴシック" charset="0"/>
          <a:cs typeface="ＭＳ Ｐゴシック" charset="0"/>
        </a:defRPr>
      </a:lvl3pPr>
      <a:lvl4pPr algn="ctr" defTabSz="457200" rtl="0" eaLnBrk="0" fontAlgn="base" hangingPunct="0">
        <a:spcBef>
          <a:spcPct val="0"/>
        </a:spcBef>
        <a:spcAft>
          <a:spcPct val="0"/>
        </a:spcAft>
        <a:defRPr kumimoji="1" sz="4400">
          <a:solidFill>
            <a:schemeClr val="bg1"/>
          </a:solidFill>
          <a:latin typeface="Arial" charset="0"/>
          <a:ea typeface="ＭＳ Ｐゴシック" charset="0"/>
          <a:cs typeface="ＭＳ Ｐゴシック" charset="0"/>
        </a:defRPr>
      </a:lvl4pPr>
      <a:lvl5pPr algn="ctr" defTabSz="457200" rtl="0" eaLnBrk="0" fontAlgn="base" hangingPunct="0">
        <a:spcBef>
          <a:spcPct val="0"/>
        </a:spcBef>
        <a:spcAft>
          <a:spcPct val="0"/>
        </a:spcAft>
        <a:defRPr kumimoji="1" sz="4400">
          <a:solidFill>
            <a:schemeClr val="bg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kumimoji="1" sz="3200" kern="1200">
          <a:solidFill>
            <a:srgbClr val="FFFFFF"/>
          </a:solidFill>
          <a:latin typeface="+mn-lt"/>
          <a:ea typeface="+mn-ea"/>
          <a:cs typeface="ＭＳ Ｐゴシック" charset="0"/>
        </a:defRPr>
      </a:lvl1pPr>
      <a:lvl2pPr marL="742950" indent="-285750" algn="l" defTabSz="457200" rtl="0" eaLnBrk="0" fontAlgn="base" hangingPunct="0">
        <a:spcBef>
          <a:spcPct val="20000"/>
        </a:spcBef>
        <a:spcAft>
          <a:spcPct val="0"/>
        </a:spcAft>
        <a:buFont typeface="Arial" charset="0"/>
        <a:buChar char="–"/>
        <a:defRPr kumimoji="1" sz="2800" kern="1200">
          <a:solidFill>
            <a:srgbClr val="FFFFFF"/>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kumimoji="1" sz="2400" kern="1200">
          <a:solidFill>
            <a:srgbClr val="FFFFFF"/>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kumimoji="1" sz="2000" kern="1200">
          <a:solidFill>
            <a:srgbClr val="FFFFFF"/>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kumimoji="1" sz="20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50927" y="1069353"/>
            <a:ext cx="3489618" cy="2592288"/>
          </a:xfrm>
        </p:spPr>
        <p:txBody>
          <a:bodyPr>
            <a:normAutofit fontScale="90000"/>
          </a:bodyPr>
          <a:lstStyle/>
          <a:p>
            <a:br>
              <a:rPr lang="en-US" altLang="ja-JP" sz="2954" b="1" dirty="0">
                <a:latin typeface="+mj-ea"/>
              </a:rPr>
            </a:br>
            <a:br>
              <a:rPr lang="en-US" altLang="ja-JP" sz="1662" b="1" dirty="0">
                <a:latin typeface="+mj-ea"/>
              </a:rPr>
            </a:br>
            <a:r>
              <a:rPr lang="ja-JP" altLang="en-US" sz="1662" b="1" dirty="0">
                <a:latin typeface="+mj-ea"/>
              </a:rPr>
              <a:t>リコークリエイティブサービス</a:t>
            </a:r>
            <a:br>
              <a:rPr lang="en-US" altLang="ja-JP" sz="1662" b="1" dirty="0">
                <a:latin typeface="+mj-ea"/>
              </a:rPr>
            </a:br>
            <a:r>
              <a:rPr lang="en-US" altLang="ja-JP" sz="4062" b="1" dirty="0">
                <a:latin typeface="+mj-ea"/>
              </a:rPr>
              <a:t>FD</a:t>
            </a:r>
            <a:r>
              <a:rPr lang="ja-JP" altLang="en-US" sz="4062" b="1" dirty="0">
                <a:latin typeface="+mj-ea"/>
              </a:rPr>
              <a:t>宣言</a:t>
            </a:r>
            <a:br>
              <a:rPr lang="en-US" altLang="ja-JP" sz="2585" b="1" dirty="0">
                <a:latin typeface="+mj-ea"/>
              </a:rPr>
            </a:br>
            <a:r>
              <a:rPr lang="en-US" altLang="ja-JP" sz="2585" b="1" dirty="0">
                <a:latin typeface="+mj-ea"/>
              </a:rPr>
              <a:t>KPI</a:t>
            </a:r>
            <a:r>
              <a:rPr lang="ja-JP" altLang="en-US" sz="2585" b="1" dirty="0">
                <a:latin typeface="+mj-ea"/>
              </a:rPr>
              <a:t>結果報告</a:t>
            </a:r>
            <a:br>
              <a:rPr lang="en-US" altLang="ja-JP" sz="2585" b="1" dirty="0">
                <a:latin typeface="+mj-ea"/>
              </a:rPr>
            </a:br>
            <a:r>
              <a:rPr lang="en-US" altLang="ja-JP" sz="2585" b="1" dirty="0">
                <a:latin typeface="+mj-ea"/>
              </a:rPr>
              <a:t>(2023</a:t>
            </a:r>
            <a:r>
              <a:rPr lang="ja-JP" altLang="en-US" sz="2585" b="1" dirty="0">
                <a:latin typeface="+mj-ea"/>
              </a:rPr>
              <a:t>年度</a:t>
            </a:r>
            <a:r>
              <a:rPr lang="en-US" altLang="ja-JP" sz="2585" b="1" dirty="0">
                <a:latin typeface="+mj-ea"/>
              </a:rPr>
              <a:t>)</a:t>
            </a:r>
            <a:br>
              <a:rPr lang="en-US" altLang="ja-JP" sz="2585" b="1" dirty="0">
                <a:latin typeface="+mj-ea"/>
              </a:rPr>
            </a:br>
            <a:br>
              <a:rPr lang="en-US" altLang="ja-JP" sz="2585" b="1" dirty="0">
                <a:latin typeface="+mj-ea"/>
              </a:rPr>
            </a:br>
            <a:br>
              <a:rPr lang="en-US" altLang="ja-JP" sz="2954" b="1" dirty="0">
                <a:latin typeface="+mj-ea"/>
              </a:rPr>
            </a:br>
            <a:r>
              <a:rPr lang="ja-JP" altLang="en-US" sz="2954" b="1" dirty="0">
                <a:latin typeface="+mj-ea"/>
              </a:rPr>
              <a:t>　　</a:t>
            </a:r>
            <a:endParaRPr kumimoji="1" lang="ja-JP" altLang="en-US" b="1" dirty="0">
              <a:latin typeface="+mj-ea"/>
            </a:endParaRPr>
          </a:p>
        </p:txBody>
      </p:sp>
      <p:sp>
        <p:nvSpPr>
          <p:cNvPr id="3" name="正方形/長方形 2"/>
          <p:cNvSpPr/>
          <p:nvPr/>
        </p:nvSpPr>
        <p:spPr>
          <a:xfrm>
            <a:off x="7662806" y="6139377"/>
            <a:ext cx="1155504" cy="319639"/>
          </a:xfrm>
          <a:prstGeom prst="rect">
            <a:avLst/>
          </a:prstGeom>
        </p:spPr>
        <p:txBody>
          <a:bodyPr wrap="square">
            <a:spAutoFit/>
          </a:bodyPr>
          <a:lstStyle/>
          <a:p>
            <a:r>
              <a:rPr lang="en-US" altLang="ja-JP" sz="1477" b="1" dirty="0">
                <a:solidFill>
                  <a:schemeClr val="bg2">
                    <a:lumMod val="10000"/>
                  </a:schemeClr>
                </a:solidFill>
                <a:latin typeface="+mj-ea"/>
                <a:ea typeface="+mj-ea"/>
              </a:rPr>
              <a:t>Ver1.3</a:t>
            </a:r>
          </a:p>
        </p:txBody>
      </p:sp>
      <p:sp>
        <p:nvSpPr>
          <p:cNvPr id="4" name="テキスト ボックス 3">
            <a:extLst>
              <a:ext uri="{FF2B5EF4-FFF2-40B4-BE49-F238E27FC236}">
                <a16:creationId xmlns:a16="http://schemas.microsoft.com/office/drawing/2014/main" id="{9F204359-1220-445F-B96C-C0D7AB60C141}"/>
              </a:ext>
            </a:extLst>
          </p:cNvPr>
          <p:cNvSpPr txBox="1"/>
          <p:nvPr/>
        </p:nvSpPr>
        <p:spPr>
          <a:xfrm>
            <a:off x="450927" y="5308380"/>
            <a:ext cx="3180522" cy="830997"/>
          </a:xfrm>
          <a:prstGeom prst="rect">
            <a:avLst/>
          </a:prstGeom>
          <a:noFill/>
        </p:spPr>
        <p:txBody>
          <a:bodyPr wrap="square" rtlCol="0">
            <a:spAutoFit/>
          </a:bodyPr>
          <a:lstStyle/>
          <a:p>
            <a:r>
              <a:rPr kumimoji="1" lang="ja-JP" altLang="en-US" sz="2400" b="1" dirty="0"/>
              <a:t>ライフサポート事業部</a:t>
            </a:r>
          </a:p>
          <a:p>
            <a:r>
              <a:rPr lang="en-US" altLang="ja-JP" sz="2400" b="1" dirty="0"/>
              <a:t>         2024</a:t>
            </a:r>
            <a:r>
              <a:rPr lang="ja-JP" altLang="en-US" sz="2400" b="1" dirty="0"/>
              <a:t>年</a:t>
            </a:r>
            <a:r>
              <a:rPr lang="en-US" altLang="ja-JP" sz="2400" b="1" dirty="0"/>
              <a:t>6</a:t>
            </a:r>
            <a:r>
              <a:rPr lang="ja-JP" altLang="en-US" sz="2400" b="1" dirty="0"/>
              <a:t>月</a:t>
            </a:r>
            <a:endParaRPr kumimoji="1" lang="ja-JP" altLang="en-US" sz="2400" b="1" dirty="0"/>
          </a:p>
        </p:txBody>
      </p:sp>
    </p:spTree>
    <p:extLst>
      <p:ext uri="{BB962C8B-B14F-4D97-AF65-F5344CB8AC3E}">
        <p14:creationId xmlns:p14="http://schemas.microsoft.com/office/powerpoint/2010/main" val="2953048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p:txBody>
          <a:bodyPr>
            <a:normAutofit/>
          </a:bodyPr>
          <a:lstStyle/>
          <a:p>
            <a:r>
              <a:rPr lang="ja-JP" altLang="en-US" sz="2400" dirty="0"/>
              <a:t>業務品質向上と改善についての取り組み</a:t>
            </a:r>
            <a:r>
              <a:rPr lang="en-US" altLang="ja-JP" sz="2400" dirty="0"/>
              <a:t>(2)</a:t>
            </a:r>
            <a:endParaRPr kumimoji="1" lang="ja-JP" altLang="en-US" sz="2400" b="0" dirty="0"/>
          </a:p>
        </p:txBody>
      </p:sp>
      <p:sp>
        <p:nvSpPr>
          <p:cNvPr id="6" name="スライド番号プレースホルダー 5">
            <a:extLst>
              <a:ext uri="{FF2B5EF4-FFF2-40B4-BE49-F238E27FC236}">
                <a16:creationId xmlns:a16="http://schemas.microsoft.com/office/drawing/2014/main" id="{3D0EB74F-FF68-4A0E-9A17-DAAF49B79C07}"/>
              </a:ext>
            </a:extLst>
          </p:cNvPr>
          <p:cNvSpPr>
            <a:spLocks noGrp="1"/>
          </p:cNvSpPr>
          <p:nvPr>
            <p:ph type="sldNum" sz="quarter" idx="4"/>
          </p:nvPr>
        </p:nvSpPr>
        <p:spPr/>
        <p:txBody>
          <a:bodyPr/>
          <a:lstStyle/>
          <a:p>
            <a:fld id="{72A98194-5DC2-436A-AA23-87554DAA05F1}" type="slidenum">
              <a:rPr lang="ja-JP" altLang="en-US" sz="1800" smtClean="0"/>
              <a:pPr/>
              <a:t>10</a:t>
            </a:fld>
            <a:endParaRPr lang="ja-JP" altLang="en-US" sz="1800"/>
          </a:p>
        </p:txBody>
      </p:sp>
      <p:sp>
        <p:nvSpPr>
          <p:cNvPr id="7" name="テキスト ボックス 6">
            <a:extLst>
              <a:ext uri="{FF2B5EF4-FFF2-40B4-BE49-F238E27FC236}">
                <a16:creationId xmlns:a16="http://schemas.microsoft.com/office/drawing/2014/main" id="{51DBD559-4DA9-4B67-BE52-92DBFBB35E2F}"/>
              </a:ext>
            </a:extLst>
          </p:cNvPr>
          <p:cNvSpPr txBox="1"/>
          <p:nvPr/>
        </p:nvSpPr>
        <p:spPr>
          <a:xfrm>
            <a:off x="357458" y="1629346"/>
            <a:ext cx="8363349" cy="646331"/>
          </a:xfrm>
          <a:prstGeom prst="rect">
            <a:avLst/>
          </a:prstGeom>
          <a:solidFill>
            <a:schemeClr val="accent3">
              <a:lumMod val="20000"/>
              <a:lumOff val="80000"/>
            </a:schemeClr>
          </a:solidFill>
          <a:ln>
            <a:solidFill>
              <a:schemeClr val="tx1"/>
            </a:solidFill>
          </a:ln>
        </p:spPr>
        <p:txBody>
          <a:bodyPr wrap="square" rtlCol="0">
            <a:spAutoFit/>
          </a:bodyPr>
          <a:lstStyle/>
          <a:p>
            <a:r>
              <a:rPr lang="ja-JP" altLang="en-US" b="1" dirty="0"/>
              <a:t>称賛件数：</a:t>
            </a:r>
            <a:r>
              <a:rPr lang="en-US" altLang="ja-JP" b="1" dirty="0"/>
              <a:t>47</a:t>
            </a:r>
            <a:r>
              <a:rPr kumimoji="1" lang="ja-JP" altLang="en-US" b="1" dirty="0"/>
              <a:t>件　　　</a:t>
            </a:r>
            <a:endParaRPr lang="en-US" altLang="ja-JP" b="1" dirty="0"/>
          </a:p>
          <a:p>
            <a:r>
              <a:rPr lang="ja-JP" altLang="en-US" dirty="0"/>
              <a:t>今後さらに多くの称賛をいただけるよう、お客様に寄り添って取り組んでまいります。</a:t>
            </a:r>
            <a:endParaRPr lang="ja-JP" altLang="en-US" dirty="0">
              <a:solidFill>
                <a:srgbClr val="FF0000"/>
              </a:solidFill>
            </a:endParaRPr>
          </a:p>
        </p:txBody>
      </p:sp>
      <p:sp>
        <p:nvSpPr>
          <p:cNvPr id="5" name="正方形/長方形 4">
            <a:extLst>
              <a:ext uri="{FF2B5EF4-FFF2-40B4-BE49-F238E27FC236}">
                <a16:creationId xmlns:a16="http://schemas.microsoft.com/office/drawing/2014/main" id="{DA84CE26-B2EE-4CE3-9026-35E8C4E4948E}"/>
              </a:ext>
            </a:extLst>
          </p:cNvPr>
          <p:cNvSpPr/>
          <p:nvPr/>
        </p:nvSpPr>
        <p:spPr>
          <a:xfrm>
            <a:off x="357458" y="950004"/>
            <a:ext cx="5897567" cy="400110"/>
          </a:xfrm>
          <a:prstGeom prst="rect">
            <a:avLst/>
          </a:prstGeom>
        </p:spPr>
        <p:txBody>
          <a:bodyPr wrap="square">
            <a:spAutoFit/>
          </a:bodyPr>
          <a:lstStyle/>
          <a:p>
            <a:r>
              <a:rPr lang="ja-JP" altLang="en-US" sz="2000" b="1" dirty="0"/>
              <a:t>②お客様の声受付件数</a:t>
            </a:r>
            <a:r>
              <a:rPr lang="en-US" altLang="ja-JP" sz="2000" dirty="0"/>
              <a:t>(2023</a:t>
            </a:r>
            <a:r>
              <a:rPr lang="ja-JP" altLang="en-US" sz="2000" dirty="0"/>
              <a:t>年</a:t>
            </a:r>
            <a:r>
              <a:rPr lang="en-US" altLang="ja-JP" sz="2000" dirty="0"/>
              <a:t>4</a:t>
            </a:r>
            <a:r>
              <a:rPr lang="ja-JP" altLang="en-US" sz="2000" dirty="0"/>
              <a:t>月～</a:t>
            </a:r>
            <a:r>
              <a:rPr lang="en-US" altLang="ja-JP" sz="2000" dirty="0"/>
              <a:t>2024</a:t>
            </a:r>
            <a:r>
              <a:rPr lang="ja-JP" altLang="en-US" sz="2000" dirty="0"/>
              <a:t>年</a:t>
            </a:r>
            <a:r>
              <a:rPr lang="en-US" altLang="ja-JP" sz="2000" dirty="0"/>
              <a:t>3</a:t>
            </a:r>
            <a:r>
              <a:rPr lang="ja-JP" altLang="en-US" sz="2000" dirty="0"/>
              <a:t>月</a:t>
            </a:r>
            <a:r>
              <a:rPr lang="en-US" altLang="ja-JP" sz="2000" dirty="0"/>
              <a:t>)</a:t>
            </a:r>
            <a:endParaRPr lang="ja-JP" altLang="en-US" sz="2000" dirty="0"/>
          </a:p>
        </p:txBody>
      </p:sp>
      <p:sp>
        <p:nvSpPr>
          <p:cNvPr id="4" name="正方形/長方形 3">
            <a:extLst>
              <a:ext uri="{FF2B5EF4-FFF2-40B4-BE49-F238E27FC236}">
                <a16:creationId xmlns:a16="http://schemas.microsoft.com/office/drawing/2014/main" id="{595FF356-90E5-FC3D-8071-CEF186879629}"/>
              </a:ext>
            </a:extLst>
          </p:cNvPr>
          <p:cNvSpPr/>
          <p:nvPr/>
        </p:nvSpPr>
        <p:spPr>
          <a:xfrm>
            <a:off x="357458" y="2585687"/>
            <a:ext cx="8363349" cy="3831818"/>
          </a:xfrm>
          <a:prstGeom prst="rect">
            <a:avLst/>
          </a:prstGeom>
          <a:solidFill>
            <a:schemeClr val="accent5">
              <a:lumMod val="20000"/>
              <a:lumOff val="80000"/>
            </a:schemeClr>
          </a:solidFill>
          <a:ln>
            <a:solidFill>
              <a:schemeClr val="tx1"/>
            </a:solidFill>
          </a:ln>
        </p:spPr>
        <p:txBody>
          <a:bodyPr wrap="square">
            <a:spAutoFit/>
          </a:bodyPr>
          <a:lstStyle/>
          <a:p>
            <a:r>
              <a:rPr lang="ja-JP" altLang="en-US" b="1" dirty="0"/>
              <a:t>＜お客様評価確認アンケートに頂いた称賛事例＞</a:t>
            </a:r>
            <a:endParaRPr lang="en-US" altLang="ja-JP" b="1" dirty="0"/>
          </a:p>
          <a:p>
            <a:pPr>
              <a:lnSpc>
                <a:spcPct val="150000"/>
              </a:lnSpc>
            </a:pPr>
            <a:r>
              <a:rPr lang="ja-JP" altLang="en-US" dirty="0"/>
              <a:t>　・更新に関する質問への回答が適切で、スムーズに更新処理が出来、大変助かりました。</a:t>
            </a:r>
            <a:endParaRPr lang="en-US" altLang="ja-JP" dirty="0"/>
          </a:p>
          <a:p>
            <a:r>
              <a:rPr lang="ja-JP" altLang="en-US" dirty="0"/>
              <a:t>　・担当の</a:t>
            </a:r>
            <a:r>
              <a:rPr lang="en-US" altLang="ja-JP" dirty="0"/>
              <a:t>A</a:t>
            </a:r>
            <a:r>
              <a:rPr lang="ja-JP" altLang="en-US" dirty="0"/>
              <a:t>さんを信頼していますので、これからも</a:t>
            </a:r>
            <a:r>
              <a:rPr lang="en-US" altLang="ja-JP" dirty="0"/>
              <a:t>A</a:t>
            </a:r>
            <a:r>
              <a:rPr lang="ja-JP" altLang="en-US" dirty="0"/>
              <a:t>さんにお願いします。</a:t>
            </a:r>
            <a:endParaRPr lang="en-US" altLang="ja-JP" dirty="0"/>
          </a:p>
          <a:p>
            <a:pPr>
              <a:lnSpc>
                <a:spcPct val="150000"/>
              </a:lnSpc>
            </a:pPr>
            <a:r>
              <a:rPr lang="ja-JP" altLang="en-US" dirty="0"/>
              <a:t>　・担当者がしっかりこちらの立場が判っておられて、適切な提案がきます。</a:t>
            </a:r>
            <a:endParaRPr lang="en-US" altLang="ja-JP" dirty="0"/>
          </a:p>
          <a:p>
            <a:pPr>
              <a:lnSpc>
                <a:spcPct val="150000"/>
              </a:lnSpc>
            </a:pPr>
            <a:r>
              <a:rPr lang="ja-JP" altLang="en-US" dirty="0"/>
              <a:t>　・これからも引き続き適切なタイミングでの案内をよろしくお願いいたします。</a:t>
            </a:r>
            <a:endParaRPr lang="en-US" altLang="ja-JP" dirty="0"/>
          </a:p>
          <a:p>
            <a:pPr>
              <a:lnSpc>
                <a:spcPct val="150000"/>
              </a:lnSpc>
            </a:pPr>
            <a:r>
              <a:rPr lang="ja-JP" altLang="en-US" dirty="0"/>
              <a:t>　・不明点や相談が必要な時はすぐに対応頂いているので助かっています。</a:t>
            </a:r>
            <a:endParaRPr lang="en-US" altLang="ja-JP" dirty="0"/>
          </a:p>
          <a:p>
            <a:r>
              <a:rPr lang="ja-JP" altLang="en-US" dirty="0"/>
              <a:t>　・メールにて連絡をいただき、確認する事項がわかりやすかったので無駄なく更新手続きが</a:t>
            </a:r>
            <a:endParaRPr lang="en-US" altLang="ja-JP" dirty="0"/>
          </a:p>
          <a:p>
            <a:r>
              <a:rPr lang="ja-JP" altLang="en-US" dirty="0"/>
              <a:t>　　出来ました。ありがとうございました。</a:t>
            </a:r>
            <a:endParaRPr lang="en-US" altLang="ja-JP" dirty="0"/>
          </a:p>
          <a:p>
            <a:pPr>
              <a:lnSpc>
                <a:spcPct val="150000"/>
              </a:lnSpc>
            </a:pPr>
            <a:r>
              <a:rPr lang="ja-JP" altLang="en-US" dirty="0"/>
              <a:t>　・今回事故にあい、色々と迅速な対応をして頂き大変助かりました。</a:t>
            </a:r>
            <a:endParaRPr lang="en-US" altLang="ja-JP" dirty="0"/>
          </a:p>
          <a:p>
            <a:r>
              <a:rPr lang="ja-JP" altLang="en-US" dirty="0"/>
              <a:t>　・損害対応手続きなど親切にご対応頂いて安心しており、損保会社様、代理店様</a:t>
            </a:r>
            <a:endParaRPr lang="en-US" altLang="ja-JP" dirty="0"/>
          </a:p>
          <a:p>
            <a:r>
              <a:rPr lang="ja-JP" altLang="en-US" dirty="0"/>
              <a:t>　　共々感謝しております。</a:t>
            </a:r>
            <a:endParaRPr lang="en-US" altLang="ja-JP" dirty="0"/>
          </a:p>
        </p:txBody>
      </p:sp>
    </p:spTree>
    <p:extLst>
      <p:ext uri="{BB962C8B-B14F-4D97-AF65-F5344CB8AC3E}">
        <p14:creationId xmlns:p14="http://schemas.microsoft.com/office/powerpoint/2010/main" val="3929050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p:txBody>
          <a:bodyPr>
            <a:normAutofit/>
          </a:bodyPr>
          <a:lstStyle/>
          <a:p>
            <a:r>
              <a:rPr lang="ja-JP" altLang="en-US" sz="2400" dirty="0"/>
              <a:t>業務品質向上と改善についての取り組み</a:t>
            </a:r>
            <a:r>
              <a:rPr lang="en-US" altLang="ja-JP" sz="2400" dirty="0"/>
              <a:t>(2)</a:t>
            </a:r>
            <a:endParaRPr kumimoji="1" lang="ja-JP" altLang="en-US" sz="2400" b="0" dirty="0"/>
          </a:p>
        </p:txBody>
      </p:sp>
      <p:sp>
        <p:nvSpPr>
          <p:cNvPr id="6" name="スライド番号プレースホルダー 5">
            <a:extLst>
              <a:ext uri="{FF2B5EF4-FFF2-40B4-BE49-F238E27FC236}">
                <a16:creationId xmlns:a16="http://schemas.microsoft.com/office/drawing/2014/main" id="{3D0EB74F-FF68-4A0E-9A17-DAAF49B79C07}"/>
              </a:ext>
            </a:extLst>
          </p:cNvPr>
          <p:cNvSpPr>
            <a:spLocks noGrp="1"/>
          </p:cNvSpPr>
          <p:nvPr>
            <p:ph type="sldNum" sz="quarter" idx="4"/>
          </p:nvPr>
        </p:nvSpPr>
        <p:spPr/>
        <p:txBody>
          <a:bodyPr/>
          <a:lstStyle/>
          <a:p>
            <a:fld id="{72A98194-5DC2-436A-AA23-87554DAA05F1}" type="slidenum">
              <a:rPr lang="ja-JP" altLang="en-US" sz="1800" smtClean="0"/>
              <a:pPr/>
              <a:t>11</a:t>
            </a:fld>
            <a:endParaRPr lang="ja-JP" altLang="en-US" sz="1800"/>
          </a:p>
        </p:txBody>
      </p:sp>
      <p:sp>
        <p:nvSpPr>
          <p:cNvPr id="5" name="正方形/長方形 4">
            <a:extLst>
              <a:ext uri="{FF2B5EF4-FFF2-40B4-BE49-F238E27FC236}">
                <a16:creationId xmlns:a16="http://schemas.microsoft.com/office/drawing/2014/main" id="{DA84CE26-B2EE-4CE3-9026-35E8C4E4948E}"/>
              </a:ext>
            </a:extLst>
          </p:cNvPr>
          <p:cNvSpPr/>
          <p:nvPr/>
        </p:nvSpPr>
        <p:spPr>
          <a:xfrm>
            <a:off x="357459" y="950004"/>
            <a:ext cx="6141046" cy="400110"/>
          </a:xfrm>
          <a:prstGeom prst="rect">
            <a:avLst/>
          </a:prstGeom>
        </p:spPr>
        <p:txBody>
          <a:bodyPr wrap="square">
            <a:spAutoFit/>
          </a:bodyPr>
          <a:lstStyle/>
          <a:p>
            <a:r>
              <a:rPr lang="ja-JP" altLang="en-US" sz="2000" b="1" dirty="0"/>
              <a:t>②お客様の声受付件数</a:t>
            </a:r>
            <a:r>
              <a:rPr lang="en-US" altLang="ja-JP" sz="2000" dirty="0"/>
              <a:t>(2023</a:t>
            </a:r>
            <a:r>
              <a:rPr lang="ja-JP" altLang="en-US" sz="2000" dirty="0"/>
              <a:t>年</a:t>
            </a:r>
            <a:r>
              <a:rPr lang="en-US" altLang="ja-JP" sz="2000" dirty="0"/>
              <a:t>4</a:t>
            </a:r>
            <a:r>
              <a:rPr lang="ja-JP" altLang="en-US" sz="2000" dirty="0"/>
              <a:t>月～</a:t>
            </a:r>
            <a:r>
              <a:rPr lang="en-US" altLang="ja-JP" sz="2000" dirty="0"/>
              <a:t>2024</a:t>
            </a:r>
            <a:r>
              <a:rPr lang="ja-JP" altLang="en-US" sz="2000" dirty="0"/>
              <a:t>年</a:t>
            </a:r>
            <a:r>
              <a:rPr lang="en-US" altLang="ja-JP" sz="2000" dirty="0"/>
              <a:t>3</a:t>
            </a:r>
            <a:r>
              <a:rPr lang="ja-JP" altLang="en-US" sz="2000" dirty="0"/>
              <a:t>月</a:t>
            </a:r>
            <a:r>
              <a:rPr lang="en-US" altLang="ja-JP" sz="2000" dirty="0"/>
              <a:t>)</a:t>
            </a:r>
            <a:endParaRPr lang="ja-JP" altLang="en-US" sz="2000" dirty="0"/>
          </a:p>
        </p:txBody>
      </p:sp>
      <p:sp>
        <p:nvSpPr>
          <p:cNvPr id="11" name="テキスト ボックス 10">
            <a:extLst>
              <a:ext uri="{FF2B5EF4-FFF2-40B4-BE49-F238E27FC236}">
                <a16:creationId xmlns:a16="http://schemas.microsoft.com/office/drawing/2014/main" id="{C0DF3CC1-6746-4614-8F9A-5BDE429C39C7}"/>
              </a:ext>
            </a:extLst>
          </p:cNvPr>
          <p:cNvSpPr txBox="1"/>
          <p:nvPr/>
        </p:nvSpPr>
        <p:spPr>
          <a:xfrm>
            <a:off x="612906" y="1430540"/>
            <a:ext cx="7858539" cy="923330"/>
          </a:xfrm>
          <a:prstGeom prst="rect">
            <a:avLst/>
          </a:prstGeom>
          <a:solidFill>
            <a:schemeClr val="accent3">
              <a:lumMod val="20000"/>
              <a:lumOff val="80000"/>
            </a:schemeClr>
          </a:solidFill>
          <a:ln>
            <a:solidFill>
              <a:schemeClr val="tx1"/>
            </a:solidFill>
          </a:ln>
        </p:spPr>
        <p:txBody>
          <a:bodyPr wrap="square" rtlCol="0">
            <a:spAutoFit/>
          </a:bodyPr>
          <a:lstStyle/>
          <a:p>
            <a:r>
              <a:rPr lang="ja-JP" altLang="en-US" b="1" dirty="0"/>
              <a:t>不満足表明件数：</a:t>
            </a:r>
            <a:r>
              <a:rPr lang="en-US" altLang="ja-JP" b="1" dirty="0"/>
              <a:t>22</a:t>
            </a:r>
            <a:r>
              <a:rPr kumimoji="1" lang="ja-JP" altLang="en-US" b="1" dirty="0"/>
              <a:t>件</a:t>
            </a:r>
            <a:endParaRPr lang="en-US" altLang="ja-JP" b="1" dirty="0"/>
          </a:p>
          <a:p>
            <a:r>
              <a:rPr lang="ja-JP" altLang="en-US" dirty="0"/>
              <a:t>お客様から寄せられた声</a:t>
            </a:r>
            <a:r>
              <a:rPr lang="en-US" altLang="ja-JP" dirty="0"/>
              <a:t>(</a:t>
            </a:r>
            <a:r>
              <a:rPr lang="ja-JP" altLang="en-US" dirty="0"/>
              <a:t>不満足表明</a:t>
            </a:r>
            <a:r>
              <a:rPr lang="en-US" altLang="ja-JP" dirty="0"/>
              <a:t>)</a:t>
            </a:r>
            <a:r>
              <a:rPr lang="ja-JP" altLang="en-US" dirty="0"/>
              <a:t>を全員で共有し、業務改善に活かす</a:t>
            </a:r>
            <a:endParaRPr lang="en-US" altLang="ja-JP" dirty="0"/>
          </a:p>
          <a:p>
            <a:r>
              <a:rPr lang="ja-JP" altLang="en-US" dirty="0"/>
              <a:t>取り組みを引き続き行ってまいります。</a:t>
            </a:r>
            <a:endParaRPr lang="ja-JP" altLang="en-US" dirty="0">
              <a:solidFill>
                <a:srgbClr val="FF0000"/>
              </a:solidFill>
            </a:endParaRPr>
          </a:p>
        </p:txBody>
      </p:sp>
      <p:sp>
        <p:nvSpPr>
          <p:cNvPr id="3" name="テキスト ボックス 2">
            <a:extLst>
              <a:ext uri="{FF2B5EF4-FFF2-40B4-BE49-F238E27FC236}">
                <a16:creationId xmlns:a16="http://schemas.microsoft.com/office/drawing/2014/main" id="{B48067DC-FA7E-77C6-427A-65D9AA53EE18}"/>
              </a:ext>
            </a:extLst>
          </p:cNvPr>
          <p:cNvSpPr txBox="1"/>
          <p:nvPr/>
        </p:nvSpPr>
        <p:spPr>
          <a:xfrm>
            <a:off x="612906" y="2549155"/>
            <a:ext cx="7878421" cy="3970318"/>
          </a:xfrm>
          <a:prstGeom prst="rect">
            <a:avLst/>
          </a:prstGeom>
          <a:solidFill>
            <a:schemeClr val="accent6">
              <a:lumMod val="20000"/>
              <a:lumOff val="80000"/>
            </a:schemeClr>
          </a:solidFill>
          <a:ln>
            <a:solidFill>
              <a:schemeClr val="tx1"/>
            </a:solidFill>
          </a:ln>
        </p:spPr>
        <p:txBody>
          <a:bodyPr wrap="square" rtlCol="0">
            <a:spAutoFit/>
          </a:bodyPr>
          <a:lstStyle/>
          <a:p>
            <a:r>
              <a:rPr lang="ja-JP" altLang="en-US" b="1" dirty="0"/>
              <a:t>＜不満足表明の</a:t>
            </a:r>
            <a:r>
              <a:rPr kumimoji="1" lang="ja-JP" altLang="en-US" b="1" dirty="0"/>
              <a:t>内容分析</a:t>
            </a:r>
            <a:r>
              <a:rPr lang="ja-JP" altLang="en-US" b="1" dirty="0"/>
              <a:t>＞</a:t>
            </a:r>
            <a:endParaRPr lang="en-US" altLang="ja-JP" b="1" dirty="0"/>
          </a:p>
          <a:p>
            <a:r>
              <a:rPr lang="ja-JP" altLang="en-US" dirty="0"/>
              <a:t>    ➡　満期更改時しかコンタクトが無く、積極的な提案が少ない</a:t>
            </a:r>
            <a:endParaRPr lang="en-US" altLang="ja-JP" dirty="0"/>
          </a:p>
          <a:p>
            <a:r>
              <a:rPr lang="ja-JP" altLang="en-US" dirty="0"/>
              <a:t>　　　　 無事故・無違反なのに毎年保険料が上がっているので他社に切り替えたい</a:t>
            </a:r>
            <a:endParaRPr lang="en-US" altLang="ja-JP" dirty="0"/>
          </a:p>
          <a:p>
            <a:r>
              <a:rPr lang="ja-JP" altLang="en-US" dirty="0"/>
              <a:t>　　　　 </a:t>
            </a:r>
            <a:r>
              <a:rPr lang="en-US" altLang="ja-JP" dirty="0"/>
              <a:t>WEB</a:t>
            </a:r>
            <a:r>
              <a:rPr lang="ja-JP" altLang="en-US" dirty="0"/>
              <a:t>更新なのに保険料は安くないので他社に切り替えたい</a:t>
            </a:r>
            <a:endParaRPr lang="en-US" altLang="ja-JP" dirty="0"/>
          </a:p>
          <a:p>
            <a:r>
              <a:rPr lang="ja-JP" altLang="en-US" dirty="0"/>
              <a:t>　　　　 </a:t>
            </a:r>
            <a:r>
              <a:rPr lang="en-US" altLang="ja-JP" dirty="0"/>
              <a:t>WEB</a:t>
            </a:r>
            <a:r>
              <a:rPr lang="ja-JP" altLang="en-US" dirty="0"/>
              <a:t>更新画面の操作が分かりづらい</a:t>
            </a:r>
            <a:endParaRPr lang="en-US" altLang="ja-JP" dirty="0"/>
          </a:p>
          <a:p>
            <a:r>
              <a:rPr lang="ja-JP" altLang="en-US" dirty="0"/>
              <a:t>　　　　代理店と保険会社から郵送物の重複、郵送物の量が多いなど</a:t>
            </a:r>
            <a:endParaRPr lang="en-US" altLang="ja-JP" dirty="0"/>
          </a:p>
          <a:p>
            <a:r>
              <a:rPr lang="ja-JP" altLang="en-US" dirty="0"/>
              <a:t>　　　　 </a:t>
            </a:r>
            <a:endParaRPr lang="en-US" altLang="ja-JP" dirty="0"/>
          </a:p>
          <a:p>
            <a:r>
              <a:rPr kumimoji="1" lang="ja-JP" altLang="en-US" dirty="0"/>
              <a:t>　　    </a:t>
            </a:r>
            <a:r>
              <a:rPr lang="en-US" altLang="ja-JP" dirty="0"/>
              <a:t>※</a:t>
            </a:r>
            <a:r>
              <a:rPr lang="ja-JP" altLang="en-US" dirty="0"/>
              <a:t>　</a:t>
            </a:r>
            <a:r>
              <a:rPr kumimoji="1" lang="ja-JP" altLang="en-US" dirty="0"/>
              <a:t>保険料アップに対するご不満、</a:t>
            </a:r>
            <a:r>
              <a:rPr kumimoji="1" lang="en-US" altLang="ja-JP" dirty="0"/>
              <a:t>WEB</a:t>
            </a:r>
            <a:r>
              <a:rPr kumimoji="1" lang="ja-JP" altLang="en-US" dirty="0"/>
              <a:t>更新に対するご不満、等</a:t>
            </a:r>
            <a:endParaRPr kumimoji="1" lang="en-US" altLang="ja-JP" dirty="0"/>
          </a:p>
          <a:p>
            <a:r>
              <a:rPr lang="ja-JP" altLang="en-US" dirty="0"/>
              <a:t>　　　　     手続きや保険料</a:t>
            </a:r>
            <a:r>
              <a:rPr lang="en-US" altLang="ja-JP" dirty="0"/>
              <a:t>UP</a:t>
            </a:r>
            <a:r>
              <a:rPr lang="ja-JP" altLang="en-US" dirty="0"/>
              <a:t>についてより細かく丁寧なご説明が求められています。</a:t>
            </a:r>
            <a:endParaRPr kumimoji="1" lang="en-US" altLang="ja-JP" dirty="0"/>
          </a:p>
          <a:p>
            <a:endParaRPr lang="en-US" altLang="ja-JP" dirty="0"/>
          </a:p>
          <a:p>
            <a:r>
              <a:rPr lang="ja-JP" altLang="en-US" b="1" dirty="0"/>
              <a:t>＜改善への対策＞</a:t>
            </a:r>
            <a:endParaRPr lang="ja-JP" altLang="en-US" b="1" dirty="0">
              <a:solidFill>
                <a:srgbClr val="FF0000"/>
              </a:solidFill>
            </a:endParaRPr>
          </a:p>
          <a:p>
            <a:r>
              <a:rPr kumimoji="1" lang="ja-JP" altLang="en-US" b="1" dirty="0"/>
              <a:t>　　</a:t>
            </a:r>
            <a:r>
              <a:rPr kumimoji="1" lang="ja-JP" altLang="en-US" dirty="0"/>
              <a:t>お客様とのコンタクトの増加の促進、更新時の分かりやすい保険料</a:t>
            </a:r>
            <a:r>
              <a:rPr kumimoji="1" lang="en-US" altLang="ja-JP" dirty="0"/>
              <a:t>UP</a:t>
            </a:r>
            <a:r>
              <a:rPr kumimoji="1" lang="ja-JP" altLang="en-US" dirty="0"/>
              <a:t>の理由、</a:t>
            </a:r>
            <a:endParaRPr kumimoji="1" lang="en-US" altLang="ja-JP" dirty="0"/>
          </a:p>
          <a:p>
            <a:r>
              <a:rPr lang="ja-JP" altLang="en-US" dirty="0"/>
              <a:t>　　</a:t>
            </a:r>
            <a:r>
              <a:rPr kumimoji="1" lang="en-US" altLang="ja-JP" dirty="0"/>
              <a:t>WEB</a:t>
            </a:r>
            <a:r>
              <a:rPr kumimoji="1" lang="ja-JP" altLang="en-US" dirty="0"/>
              <a:t>更改時の注意点に対して、詳しく且つ分かりやすいご説明やご案内方法、</a:t>
            </a:r>
            <a:endParaRPr kumimoji="1" lang="en-US" altLang="ja-JP" dirty="0"/>
          </a:p>
          <a:p>
            <a:r>
              <a:rPr lang="ja-JP" altLang="en-US" dirty="0"/>
              <a:t>　　お電話での対応</a:t>
            </a:r>
            <a:r>
              <a:rPr kumimoji="1" lang="ja-JP" altLang="en-US" dirty="0"/>
              <a:t>などについて検討</a:t>
            </a:r>
            <a:r>
              <a:rPr lang="ja-JP" altLang="en-US" dirty="0"/>
              <a:t>いたしてまいります</a:t>
            </a:r>
            <a:r>
              <a:rPr kumimoji="1" lang="ja-JP" altLang="en-US" dirty="0"/>
              <a:t>。</a:t>
            </a:r>
            <a:endParaRPr kumimoji="1" lang="en-US" altLang="ja-JP" dirty="0"/>
          </a:p>
        </p:txBody>
      </p:sp>
    </p:spTree>
    <p:extLst>
      <p:ext uri="{BB962C8B-B14F-4D97-AF65-F5344CB8AC3E}">
        <p14:creationId xmlns:p14="http://schemas.microsoft.com/office/powerpoint/2010/main" val="1750440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p:txBody>
          <a:bodyPr>
            <a:normAutofit/>
          </a:bodyPr>
          <a:lstStyle/>
          <a:p>
            <a:r>
              <a:rPr lang="ja-JP" altLang="en-US" sz="2400" dirty="0"/>
              <a:t>業務品質向上と改善についての取り組み</a:t>
            </a:r>
            <a:r>
              <a:rPr lang="en-US" altLang="ja-JP" sz="2400" dirty="0"/>
              <a:t>(2)</a:t>
            </a:r>
            <a:endParaRPr kumimoji="1" lang="ja-JP" altLang="en-US" sz="2400" b="0" dirty="0"/>
          </a:p>
        </p:txBody>
      </p:sp>
      <p:sp>
        <p:nvSpPr>
          <p:cNvPr id="6" name="スライド番号プレースホルダー 5">
            <a:extLst>
              <a:ext uri="{FF2B5EF4-FFF2-40B4-BE49-F238E27FC236}">
                <a16:creationId xmlns:a16="http://schemas.microsoft.com/office/drawing/2014/main" id="{3D0EB74F-FF68-4A0E-9A17-DAAF49B79C07}"/>
              </a:ext>
            </a:extLst>
          </p:cNvPr>
          <p:cNvSpPr>
            <a:spLocks noGrp="1"/>
          </p:cNvSpPr>
          <p:nvPr>
            <p:ph type="sldNum" sz="quarter" idx="4"/>
          </p:nvPr>
        </p:nvSpPr>
        <p:spPr/>
        <p:txBody>
          <a:bodyPr/>
          <a:lstStyle/>
          <a:p>
            <a:fld id="{72A98194-5DC2-436A-AA23-87554DAA05F1}" type="slidenum">
              <a:rPr lang="ja-JP" altLang="en-US" sz="1800" smtClean="0"/>
              <a:pPr/>
              <a:t>12</a:t>
            </a:fld>
            <a:endParaRPr lang="ja-JP" altLang="en-US" sz="1800"/>
          </a:p>
        </p:txBody>
      </p:sp>
      <p:sp>
        <p:nvSpPr>
          <p:cNvPr id="7" name="テキスト ボックス 6">
            <a:extLst>
              <a:ext uri="{FF2B5EF4-FFF2-40B4-BE49-F238E27FC236}">
                <a16:creationId xmlns:a16="http://schemas.microsoft.com/office/drawing/2014/main" id="{51DBD559-4DA9-4B67-BE52-92DBFBB35E2F}"/>
              </a:ext>
            </a:extLst>
          </p:cNvPr>
          <p:cNvSpPr txBox="1"/>
          <p:nvPr/>
        </p:nvSpPr>
        <p:spPr>
          <a:xfrm>
            <a:off x="357460" y="1350928"/>
            <a:ext cx="8451578" cy="369332"/>
          </a:xfrm>
          <a:prstGeom prst="rect">
            <a:avLst/>
          </a:prstGeom>
          <a:solidFill>
            <a:schemeClr val="accent3">
              <a:lumMod val="20000"/>
              <a:lumOff val="80000"/>
            </a:schemeClr>
          </a:solidFill>
          <a:ln>
            <a:solidFill>
              <a:schemeClr val="tx1"/>
            </a:solidFill>
          </a:ln>
        </p:spPr>
        <p:txBody>
          <a:bodyPr wrap="square" rtlCol="0">
            <a:spAutoFit/>
          </a:bodyPr>
          <a:lstStyle/>
          <a:p>
            <a:r>
              <a:rPr lang="ja-JP" altLang="en-US" b="1" dirty="0"/>
              <a:t>アンケート回答件数：</a:t>
            </a:r>
            <a:r>
              <a:rPr lang="en-US" altLang="ja-JP" b="1" dirty="0"/>
              <a:t>650</a:t>
            </a:r>
            <a:r>
              <a:rPr kumimoji="1" lang="ja-JP" altLang="en-US" b="1" dirty="0"/>
              <a:t>件　　　</a:t>
            </a:r>
          </a:p>
        </p:txBody>
      </p:sp>
      <p:sp>
        <p:nvSpPr>
          <p:cNvPr id="5" name="正方形/長方形 4">
            <a:extLst>
              <a:ext uri="{FF2B5EF4-FFF2-40B4-BE49-F238E27FC236}">
                <a16:creationId xmlns:a16="http://schemas.microsoft.com/office/drawing/2014/main" id="{DA84CE26-B2EE-4CE3-9026-35E8C4E4948E}"/>
              </a:ext>
            </a:extLst>
          </p:cNvPr>
          <p:cNvSpPr/>
          <p:nvPr/>
        </p:nvSpPr>
        <p:spPr>
          <a:xfrm>
            <a:off x="357459" y="950004"/>
            <a:ext cx="5977919" cy="369332"/>
          </a:xfrm>
          <a:prstGeom prst="rect">
            <a:avLst/>
          </a:prstGeom>
        </p:spPr>
        <p:txBody>
          <a:bodyPr wrap="none">
            <a:spAutoFit/>
          </a:bodyPr>
          <a:lstStyle/>
          <a:p>
            <a:r>
              <a:rPr lang="ja-JP" altLang="en-US" b="1" dirty="0"/>
              <a:t>②当社独自アンケート結果件数</a:t>
            </a:r>
            <a:r>
              <a:rPr lang="en-US" altLang="ja-JP" dirty="0"/>
              <a:t>(2023</a:t>
            </a:r>
            <a:r>
              <a:rPr lang="ja-JP" altLang="en-US" dirty="0"/>
              <a:t>年</a:t>
            </a:r>
            <a:r>
              <a:rPr lang="en-US" altLang="ja-JP" dirty="0"/>
              <a:t>4</a:t>
            </a:r>
            <a:r>
              <a:rPr lang="ja-JP" altLang="en-US" dirty="0"/>
              <a:t>月～</a:t>
            </a:r>
            <a:r>
              <a:rPr lang="en-US" altLang="ja-JP" dirty="0"/>
              <a:t>2024</a:t>
            </a:r>
            <a:r>
              <a:rPr lang="ja-JP" altLang="en-US" dirty="0"/>
              <a:t>年</a:t>
            </a:r>
            <a:r>
              <a:rPr lang="en-US" altLang="ja-JP" dirty="0"/>
              <a:t>3</a:t>
            </a:r>
            <a:r>
              <a:rPr lang="ja-JP" altLang="en-US" dirty="0"/>
              <a:t>月</a:t>
            </a:r>
            <a:r>
              <a:rPr lang="en-US" altLang="ja-JP" dirty="0"/>
              <a:t>)</a:t>
            </a:r>
            <a:endParaRPr lang="ja-JP" altLang="en-US" dirty="0"/>
          </a:p>
        </p:txBody>
      </p:sp>
      <p:sp>
        <p:nvSpPr>
          <p:cNvPr id="9" name="正方形/長方形 8">
            <a:extLst>
              <a:ext uri="{FF2B5EF4-FFF2-40B4-BE49-F238E27FC236}">
                <a16:creationId xmlns:a16="http://schemas.microsoft.com/office/drawing/2014/main" id="{6C864775-5C12-4753-9899-1F1D31155EBF}"/>
              </a:ext>
            </a:extLst>
          </p:cNvPr>
          <p:cNvSpPr/>
          <p:nvPr/>
        </p:nvSpPr>
        <p:spPr>
          <a:xfrm>
            <a:off x="4876800" y="1430540"/>
            <a:ext cx="3624469" cy="276999"/>
          </a:xfrm>
          <a:prstGeom prst="rect">
            <a:avLst/>
          </a:prstGeom>
        </p:spPr>
        <p:txBody>
          <a:bodyPr wrap="square">
            <a:spAutoFit/>
          </a:bodyPr>
          <a:lstStyle/>
          <a:p>
            <a:r>
              <a:rPr lang="en-US" altLang="ja-JP" sz="1200" dirty="0"/>
              <a:t>※</a:t>
            </a:r>
            <a:r>
              <a:rPr lang="ja-JP" altLang="en-US" sz="1200" dirty="0"/>
              <a:t>新規加入していただいたお客様へアンケートを実施</a:t>
            </a:r>
          </a:p>
        </p:txBody>
      </p:sp>
      <p:graphicFrame>
        <p:nvGraphicFramePr>
          <p:cNvPr id="3" name="グラフ 2">
            <a:extLst>
              <a:ext uri="{FF2B5EF4-FFF2-40B4-BE49-F238E27FC236}">
                <a16:creationId xmlns:a16="http://schemas.microsoft.com/office/drawing/2014/main" id="{31074551-3AF5-B109-29DE-BC83C9041AB4}"/>
              </a:ext>
            </a:extLst>
          </p:cNvPr>
          <p:cNvGraphicFramePr>
            <a:graphicFrameLocks/>
          </p:cNvGraphicFramePr>
          <p:nvPr>
            <p:extLst>
              <p:ext uri="{D42A27DB-BD31-4B8C-83A1-F6EECF244321}">
                <p14:modId xmlns:p14="http://schemas.microsoft.com/office/powerpoint/2010/main" val="2276997124"/>
              </p:ext>
            </p:extLst>
          </p:nvPr>
        </p:nvGraphicFramePr>
        <p:xfrm>
          <a:off x="357459" y="1911802"/>
          <a:ext cx="2814637" cy="3171825"/>
        </p:xfrm>
        <a:graphic>
          <a:graphicData uri="http://schemas.openxmlformats.org/drawingml/2006/chart">
            <c:chart xmlns:c="http://schemas.openxmlformats.org/drawingml/2006/chart" xmlns:r="http://schemas.openxmlformats.org/officeDocument/2006/relationships" r:id="rId2"/>
          </a:graphicData>
        </a:graphic>
      </p:graphicFrame>
      <p:sp>
        <p:nvSpPr>
          <p:cNvPr id="10" name="テキスト ボックス 9">
            <a:extLst>
              <a:ext uri="{FF2B5EF4-FFF2-40B4-BE49-F238E27FC236}">
                <a16:creationId xmlns:a16="http://schemas.microsoft.com/office/drawing/2014/main" id="{70C1DA63-D13B-323E-1249-FD561C75CA1C}"/>
              </a:ext>
            </a:extLst>
          </p:cNvPr>
          <p:cNvSpPr txBox="1"/>
          <p:nvPr/>
        </p:nvSpPr>
        <p:spPr>
          <a:xfrm>
            <a:off x="3458498" y="1789555"/>
            <a:ext cx="5350540" cy="3416320"/>
          </a:xfrm>
          <a:prstGeom prst="rect">
            <a:avLst/>
          </a:prstGeom>
          <a:solidFill>
            <a:schemeClr val="accent5">
              <a:lumMod val="20000"/>
              <a:lumOff val="80000"/>
            </a:schemeClr>
          </a:solidFill>
          <a:ln>
            <a:solidFill>
              <a:schemeClr val="tx1"/>
            </a:solidFill>
          </a:ln>
        </p:spPr>
        <p:txBody>
          <a:bodyPr wrap="square" rtlCol="0">
            <a:spAutoFit/>
          </a:bodyPr>
          <a:lstStyle/>
          <a:p>
            <a:r>
              <a:rPr lang="ja-JP" altLang="en-US" b="1" dirty="0"/>
              <a:t>＜当社スタッフ対応満足度＞</a:t>
            </a:r>
            <a:r>
              <a:rPr kumimoji="1" lang="ja-JP" altLang="en-US" dirty="0"/>
              <a:t>　</a:t>
            </a:r>
            <a:endParaRPr kumimoji="1" lang="en-US" altLang="ja-JP" dirty="0"/>
          </a:p>
          <a:p>
            <a:r>
              <a:rPr lang="ja-JP" altLang="en-US" dirty="0"/>
              <a:t>〇</a:t>
            </a:r>
            <a:r>
              <a:rPr lang="en-US" altLang="ja-JP" dirty="0"/>
              <a:t>7</a:t>
            </a:r>
            <a:r>
              <a:rPr lang="ja-JP" altLang="en-US" dirty="0"/>
              <a:t>点以上のご回答</a:t>
            </a:r>
            <a:r>
              <a:rPr lang="ja-JP" altLang="en-US" sz="1800" dirty="0"/>
              <a:t>　→　</a:t>
            </a:r>
            <a:r>
              <a:rPr lang="en-US" altLang="ja-JP" dirty="0"/>
              <a:t>89%</a:t>
            </a:r>
            <a:r>
              <a:rPr lang="ja-JP" altLang="en-US" dirty="0"/>
              <a:t>（平均満足度</a:t>
            </a:r>
            <a:r>
              <a:rPr lang="en-US" altLang="ja-JP" dirty="0"/>
              <a:t>8.7</a:t>
            </a:r>
            <a:r>
              <a:rPr lang="ja-JP" altLang="en-US" dirty="0"/>
              <a:t>点）</a:t>
            </a:r>
            <a:endParaRPr lang="en-US" altLang="ja-JP" dirty="0"/>
          </a:p>
          <a:p>
            <a:r>
              <a:rPr lang="ja-JP" altLang="en-US" b="1" dirty="0"/>
              <a:t>＜お客様の声について＞</a:t>
            </a:r>
            <a:endParaRPr lang="en-US" altLang="ja-JP" b="1" dirty="0"/>
          </a:p>
          <a:p>
            <a:r>
              <a:rPr lang="ja-JP" altLang="en-US" dirty="0"/>
              <a:t>〇親切で丁寧な説明また迅速な対応をして頂いた。</a:t>
            </a:r>
            <a:endParaRPr lang="en-US" altLang="ja-JP" dirty="0"/>
          </a:p>
          <a:p>
            <a:r>
              <a:rPr lang="ja-JP" altLang="en-US" dirty="0"/>
              <a:t>〇疑問点などもわかりやすく丁寧に説明していただき、</a:t>
            </a:r>
            <a:endParaRPr lang="en-US" altLang="ja-JP" dirty="0"/>
          </a:p>
          <a:p>
            <a:r>
              <a:rPr lang="ja-JP" altLang="en-US" dirty="0"/>
              <a:t>　 手続きがスムーズに進められました。</a:t>
            </a:r>
            <a:endParaRPr lang="en-US" altLang="ja-JP" dirty="0"/>
          </a:p>
          <a:p>
            <a:r>
              <a:rPr lang="ja-JP" altLang="en-US" dirty="0"/>
              <a:t>〇提案いただいた２社の制度内容や保険料について、</a:t>
            </a:r>
            <a:endParaRPr lang="en-US" altLang="ja-JP" dirty="0"/>
          </a:p>
          <a:p>
            <a:r>
              <a:rPr lang="ja-JP" altLang="en-US" dirty="0"/>
              <a:t>　 違いを分かりやすく丁寧に教えて頂いた。</a:t>
            </a:r>
            <a:endParaRPr lang="en-US" altLang="ja-JP" dirty="0"/>
          </a:p>
          <a:p>
            <a:r>
              <a:rPr lang="ja-JP" altLang="en-US" dirty="0"/>
              <a:t>〇非対面でオンラインのチャットがメインで進めた為、</a:t>
            </a:r>
            <a:endParaRPr lang="en-US" altLang="ja-JP" dirty="0"/>
          </a:p>
          <a:p>
            <a:r>
              <a:rPr lang="ja-JP" altLang="en-US" dirty="0"/>
              <a:t>　 書類の不備の訂正などが分かりにくかった。</a:t>
            </a:r>
            <a:endParaRPr lang="en-US" altLang="ja-JP" dirty="0"/>
          </a:p>
          <a:p>
            <a:r>
              <a:rPr lang="ja-JP" altLang="en-US" dirty="0"/>
              <a:t>〇身近な存在に感じていましたが、環境変化で接点が</a:t>
            </a:r>
            <a:endParaRPr lang="en-US" altLang="ja-JP" dirty="0"/>
          </a:p>
          <a:p>
            <a:r>
              <a:rPr lang="ja-JP" altLang="en-US" dirty="0"/>
              <a:t>　 減ってしまった。</a:t>
            </a:r>
            <a:endParaRPr lang="en-US" altLang="ja-JP" dirty="0"/>
          </a:p>
        </p:txBody>
      </p:sp>
      <p:sp>
        <p:nvSpPr>
          <p:cNvPr id="11" name="テキスト ボックス 10">
            <a:extLst>
              <a:ext uri="{FF2B5EF4-FFF2-40B4-BE49-F238E27FC236}">
                <a16:creationId xmlns:a16="http://schemas.microsoft.com/office/drawing/2014/main" id="{7C5FCDD0-28AB-8E91-1666-D27EBDA8B4FF}"/>
              </a:ext>
            </a:extLst>
          </p:cNvPr>
          <p:cNvSpPr txBox="1"/>
          <p:nvPr/>
        </p:nvSpPr>
        <p:spPr>
          <a:xfrm>
            <a:off x="357460" y="5295880"/>
            <a:ext cx="8451578" cy="1200329"/>
          </a:xfrm>
          <a:prstGeom prst="rect">
            <a:avLst/>
          </a:prstGeom>
          <a:solidFill>
            <a:schemeClr val="accent3">
              <a:lumMod val="20000"/>
              <a:lumOff val="80000"/>
            </a:schemeClr>
          </a:solidFill>
          <a:ln>
            <a:solidFill>
              <a:schemeClr val="tx1"/>
            </a:solidFill>
          </a:ln>
        </p:spPr>
        <p:txBody>
          <a:bodyPr wrap="square">
            <a:spAutoFit/>
          </a:bodyPr>
          <a:lstStyle/>
          <a:p>
            <a:r>
              <a:rPr lang="ja-JP" altLang="en-US" b="1" dirty="0"/>
              <a:t>＜アンケートから分かったこと＞</a:t>
            </a:r>
            <a:endParaRPr lang="en-US" altLang="ja-JP" b="1" dirty="0"/>
          </a:p>
          <a:p>
            <a:r>
              <a:rPr lang="ja-JP" altLang="en-US" dirty="0"/>
              <a:t>多くの新規ご契約者様に丁寧で迅速に対応いただいたと高い評価を受けております。</a:t>
            </a:r>
            <a:endParaRPr lang="en-US" altLang="ja-JP" dirty="0"/>
          </a:p>
          <a:p>
            <a:r>
              <a:rPr lang="ja-JP" altLang="en-US" dirty="0">
                <a:latin typeface="+mj-lt"/>
              </a:rPr>
              <a:t>また、オンラインでの対応が増えたため、より分かりやすいご説明も求められています。</a:t>
            </a:r>
            <a:endParaRPr lang="en-US" altLang="ja-JP" dirty="0">
              <a:latin typeface="+mj-lt"/>
            </a:endParaRPr>
          </a:p>
          <a:p>
            <a:r>
              <a:rPr lang="ja-JP" altLang="en-US" dirty="0">
                <a:latin typeface="+mj-lt"/>
              </a:rPr>
              <a:t>お客様にとって必要な</a:t>
            </a:r>
            <a:r>
              <a:rPr lang="ja-JP" altLang="en-US" dirty="0"/>
              <a:t>タイミングで保険を見直すきっかけづくりを</a:t>
            </a:r>
            <a:r>
              <a:rPr lang="ja-JP" altLang="en-US" dirty="0">
                <a:latin typeface="+mj-lt"/>
              </a:rPr>
              <a:t>今後もご提供していきます</a:t>
            </a:r>
            <a:r>
              <a:rPr kumimoji="1" lang="ja-JP" altLang="en-US" dirty="0">
                <a:latin typeface="+mj-lt"/>
              </a:rPr>
              <a:t>。</a:t>
            </a:r>
          </a:p>
        </p:txBody>
      </p:sp>
    </p:spTree>
    <p:extLst>
      <p:ext uri="{BB962C8B-B14F-4D97-AF65-F5344CB8AC3E}">
        <p14:creationId xmlns:p14="http://schemas.microsoft.com/office/powerpoint/2010/main" val="596502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p:txBody>
          <a:bodyPr>
            <a:normAutofit/>
          </a:bodyPr>
          <a:lstStyle/>
          <a:p>
            <a:r>
              <a:rPr lang="ja-JP" altLang="en-US" sz="2400" dirty="0"/>
              <a:t>その他の取り組み</a:t>
            </a:r>
            <a:endParaRPr kumimoji="1" lang="ja-JP" altLang="en-US" sz="2400" b="0" dirty="0"/>
          </a:p>
        </p:txBody>
      </p:sp>
      <p:sp>
        <p:nvSpPr>
          <p:cNvPr id="6" name="スライド番号プレースホルダー 5">
            <a:extLst>
              <a:ext uri="{FF2B5EF4-FFF2-40B4-BE49-F238E27FC236}">
                <a16:creationId xmlns:a16="http://schemas.microsoft.com/office/drawing/2014/main" id="{3D0EB74F-FF68-4A0E-9A17-DAAF49B79C07}"/>
              </a:ext>
            </a:extLst>
          </p:cNvPr>
          <p:cNvSpPr>
            <a:spLocks noGrp="1"/>
          </p:cNvSpPr>
          <p:nvPr>
            <p:ph type="sldNum" sz="quarter" idx="4"/>
          </p:nvPr>
        </p:nvSpPr>
        <p:spPr>
          <a:xfrm>
            <a:off x="6833895" y="6599234"/>
            <a:ext cx="2131200" cy="183600"/>
          </a:xfrm>
        </p:spPr>
        <p:txBody>
          <a:bodyPr/>
          <a:lstStyle/>
          <a:p>
            <a:fld id="{72A98194-5DC2-436A-AA23-87554DAA05F1}" type="slidenum">
              <a:rPr lang="ja-JP" altLang="en-US" sz="1800" smtClean="0"/>
              <a:pPr/>
              <a:t>13</a:t>
            </a:fld>
            <a:endParaRPr lang="ja-JP" altLang="en-US" sz="1800" dirty="0"/>
          </a:p>
        </p:txBody>
      </p:sp>
      <p:sp>
        <p:nvSpPr>
          <p:cNvPr id="3" name="テキスト ボックス 2">
            <a:extLst>
              <a:ext uri="{FF2B5EF4-FFF2-40B4-BE49-F238E27FC236}">
                <a16:creationId xmlns:a16="http://schemas.microsoft.com/office/drawing/2014/main" id="{F34BFEDB-D22A-FB3C-403F-2636DD459C42}"/>
              </a:ext>
            </a:extLst>
          </p:cNvPr>
          <p:cNvSpPr txBox="1"/>
          <p:nvPr/>
        </p:nvSpPr>
        <p:spPr>
          <a:xfrm>
            <a:off x="178904" y="1459365"/>
            <a:ext cx="8786191" cy="5139869"/>
          </a:xfrm>
          <a:prstGeom prst="rect">
            <a:avLst/>
          </a:prstGeom>
          <a:solidFill>
            <a:schemeClr val="accent5">
              <a:lumMod val="20000"/>
              <a:lumOff val="80000"/>
            </a:schemeClr>
          </a:solidFill>
          <a:ln>
            <a:solidFill>
              <a:schemeClr val="tx1"/>
            </a:solidFill>
          </a:ln>
        </p:spPr>
        <p:txBody>
          <a:bodyPr wrap="square" rtlCol="0">
            <a:spAutoFit/>
          </a:bodyPr>
          <a:lstStyle/>
          <a:p>
            <a:r>
              <a:rPr lang="en-US" altLang="ja-JP" sz="2000" b="1" dirty="0"/>
              <a:t>&lt;</a:t>
            </a:r>
            <a:r>
              <a:rPr lang="ja-JP" altLang="en-US" sz="2000" b="1" dirty="0"/>
              <a:t>お客様のご意向確認、重要事項等のご説明</a:t>
            </a:r>
            <a:r>
              <a:rPr lang="en-US" altLang="ja-JP" sz="2000" b="1" dirty="0"/>
              <a:t>&gt;</a:t>
            </a:r>
            <a:endParaRPr kumimoji="1" lang="en-US" altLang="ja-JP" sz="2000" b="1" dirty="0"/>
          </a:p>
          <a:p>
            <a:r>
              <a:rPr kumimoji="1" lang="ja-JP" altLang="en-US" dirty="0"/>
              <a:t>　　・お客様の現在の状況をご確認し、ご意向確認および保険加入に関わる重要事項・不利益　　</a:t>
            </a:r>
          </a:p>
          <a:p>
            <a:r>
              <a:rPr lang="ja-JP" altLang="en-US" dirty="0"/>
              <a:t>　　 事項・注意喚起情報等の重要項目について、余裕をもって正しく・漏れなくご説明出来る様、</a:t>
            </a:r>
          </a:p>
          <a:p>
            <a:r>
              <a:rPr kumimoji="1" lang="ja-JP" altLang="en-US" dirty="0"/>
              <a:t>　　</a:t>
            </a:r>
            <a:r>
              <a:rPr lang="ja-JP" altLang="en-US" dirty="0"/>
              <a:t> 「事業部標準」・「標準募集フロー」を作成し、</a:t>
            </a:r>
            <a:r>
              <a:rPr kumimoji="1" lang="ja-JP" altLang="en-US" dirty="0"/>
              <a:t>期初の社内研修会</a:t>
            </a:r>
            <a:r>
              <a:rPr lang="ja-JP" altLang="en-US" dirty="0"/>
              <a:t>で</a:t>
            </a:r>
            <a:r>
              <a:rPr kumimoji="1" lang="ja-JP" altLang="en-US" dirty="0"/>
              <a:t>全員に周知しています。</a:t>
            </a:r>
            <a:endParaRPr kumimoji="1" lang="en-US" altLang="ja-JP" dirty="0"/>
          </a:p>
          <a:p>
            <a:r>
              <a:rPr lang="ja-JP" altLang="en-US" dirty="0"/>
              <a:t>　　　　　</a:t>
            </a:r>
            <a:r>
              <a:rPr lang="en-US" altLang="ja-JP" sz="1600" dirty="0"/>
              <a:t>※</a:t>
            </a:r>
            <a:r>
              <a:rPr lang="ja-JP" altLang="en-US" sz="1600" dirty="0"/>
              <a:t>主なご説明項目　：　保険金支払い条件、乗換え契約時の不利益事項、告知事項</a:t>
            </a:r>
          </a:p>
          <a:p>
            <a:r>
              <a:rPr kumimoji="1" lang="ja-JP" altLang="en-US" sz="1600" dirty="0"/>
              <a:t>　　　　　　　　　　　　　　　　　　　　 保障開始時期、契約失効、特定保険契約のリスク　ほか</a:t>
            </a:r>
            <a:r>
              <a:rPr lang="ja-JP" altLang="en-US" sz="1600" dirty="0"/>
              <a:t>　　　　　　　　　　　　　　　</a:t>
            </a:r>
            <a:r>
              <a:rPr kumimoji="1" lang="ja-JP" altLang="en-US" sz="1600" dirty="0"/>
              <a:t>  </a:t>
            </a:r>
            <a:endParaRPr lang="ja-JP" altLang="en-US" sz="1600" dirty="0"/>
          </a:p>
          <a:p>
            <a:r>
              <a:rPr lang="ja-JP" altLang="en-US" dirty="0"/>
              <a:t>　　・実施したご説明内容については、社内システムに記録し確認を行っています。</a:t>
            </a:r>
          </a:p>
          <a:p>
            <a:r>
              <a:rPr kumimoji="1" lang="ja-JP" altLang="en-US" dirty="0"/>
              <a:t>　　　　  </a:t>
            </a:r>
            <a:r>
              <a:rPr kumimoji="1" lang="en-US" altLang="ja-JP" sz="1600" dirty="0"/>
              <a:t>※2023</a:t>
            </a:r>
            <a:r>
              <a:rPr kumimoji="1" lang="ja-JP" altLang="en-US" sz="1600" dirty="0"/>
              <a:t>年度ご説明実績　：　</a:t>
            </a:r>
            <a:r>
              <a:rPr kumimoji="1" lang="en-US" altLang="ja-JP" sz="1600" dirty="0"/>
              <a:t>6,542</a:t>
            </a:r>
            <a:r>
              <a:rPr kumimoji="1" lang="ja-JP" altLang="en-US" sz="1600" dirty="0"/>
              <a:t>件</a:t>
            </a:r>
            <a:endParaRPr kumimoji="1" lang="en-US" altLang="ja-JP" sz="1600" dirty="0">
              <a:solidFill>
                <a:srgbClr val="FF0000"/>
              </a:solidFill>
            </a:endParaRPr>
          </a:p>
          <a:p>
            <a:endParaRPr kumimoji="1" lang="en-US" altLang="ja-JP" dirty="0">
              <a:solidFill>
                <a:srgbClr val="FF0000"/>
              </a:solidFill>
            </a:endParaRPr>
          </a:p>
          <a:p>
            <a:r>
              <a:rPr kumimoji="1" lang="en-US" altLang="ja-JP" sz="2000" b="1" dirty="0"/>
              <a:t>&lt;</a:t>
            </a:r>
            <a:r>
              <a:rPr kumimoji="1" lang="ja-JP" altLang="en-US" sz="2000" b="1" dirty="0"/>
              <a:t>ご高齢のお客様への対応</a:t>
            </a:r>
            <a:r>
              <a:rPr kumimoji="1" lang="en-US" altLang="ja-JP" sz="2000" b="1" dirty="0"/>
              <a:t>&gt;</a:t>
            </a:r>
            <a:endParaRPr kumimoji="1" lang="ja-JP" altLang="en-US" sz="2000" b="1" dirty="0"/>
          </a:p>
          <a:p>
            <a:r>
              <a:rPr kumimoji="1" lang="ja-JP" altLang="en-US" dirty="0"/>
              <a:t>　</a:t>
            </a:r>
            <a:r>
              <a:rPr kumimoji="1" lang="en-US" altLang="ja-JP" dirty="0"/>
              <a:t> </a:t>
            </a:r>
            <a:r>
              <a:rPr lang="ja-JP" altLang="en-US" dirty="0"/>
              <a:t> </a:t>
            </a:r>
            <a:r>
              <a:rPr kumimoji="1" lang="ja-JP" altLang="en-US" dirty="0"/>
              <a:t>・ご高齢のお客様に対しては、複数回面談・ご家族のご同席・複数募集人でのご説明・</a:t>
            </a:r>
          </a:p>
          <a:p>
            <a:r>
              <a:rPr kumimoji="1" lang="ja-JP" altLang="en-US" dirty="0"/>
              <a:t>　　 ご契約後の電話確認のいずれかを必ず実施しています。</a:t>
            </a:r>
          </a:p>
          <a:p>
            <a:r>
              <a:rPr lang="ja-JP" altLang="en-US" dirty="0"/>
              <a:t>　　 また、</a:t>
            </a:r>
            <a:r>
              <a:rPr kumimoji="1" lang="ja-JP" altLang="en-US" dirty="0"/>
              <a:t>ご契約にあたっては、面談結果を記載した用紙を保険会社に提出し、確実に情報</a:t>
            </a:r>
          </a:p>
          <a:p>
            <a:r>
              <a:rPr lang="ja-JP" altLang="en-US" dirty="0"/>
              <a:t>　　 共有を図らせていただいています。　</a:t>
            </a:r>
            <a:endParaRPr kumimoji="1" lang="en-US" altLang="ja-JP" dirty="0"/>
          </a:p>
          <a:p>
            <a:endParaRPr kumimoji="1" lang="ja-JP" altLang="en-US" dirty="0"/>
          </a:p>
          <a:p>
            <a:r>
              <a:rPr lang="en-US" altLang="ja-JP" sz="2000" b="1" dirty="0"/>
              <a:t>&lt;</a:t>
            </a:r>
            <a:r>
              <a:rPr kumimoji="1" lang="ja-JP" altLang="en-US" sz="2000" b="1" dirty="0"/>
              <a:t>複数の金融商品の取り扱いについてのご説明</a:t>
            </a:r>
            <a:r>
              <a:rPr kumimoji="1" lang="en-US" altLang="ja-JP" sz="2000" b="1" dirty="0"/>
              <a:t>&gt;</a:t>
            </a:r>
            <a:endParaRPr kumimoji="1" lang="ja-JP" altLang="en-US" sz="2000" b="1" dirty="0"/>
          </a:p>
          <a:p>
            <a:r>
              <a:rPr lang="ja-JP" altLang="en-US" dirty="0"/>
              <a:t>　　・お客様には、当社が保険を含む金融商品の組成、ならびに、複数の種別にまたがる金融</a:t>
            </a:r>
          </a:p>
          <a:p>
            <a:r>
              <a:rPr kumimoji="1" lang="ja-JP" altLang="en-US" dirty="0"/>
              <a:t>　　</a:t>
            </a:r>
            <a:r>
              <a:rPr lang="ja-JP" altLang="en-US" dirty="0"/>
              <a:t> 商品や</a:t>
            </a:r>
            <a:r>
              <a:rPr kumimoji="1" lang="ja-JP" altLang="en-US" dirty="0"/>
              <a:t>サービスのパッケージ商品などについての販売</a:t>
            </a:r>
            <a:r>
              <a:rPr lang="ja-JP" altLang="en-US" dirty="0"/>
              <a:t>を</a:t>
            </a:r>
            <a:r>
              <a:rPr kumimoji="1" lang="ja-JP" altLang="en-US" dirty="0"/>
              <a:t>行っていない旨をご説明しています。</a:t>
            </a:r>
          </a:p>
        </p:txBody>
      </p:sp>
      <p:sp>
        <p:nvSpPr>
          <p:cNvPr id="4" name="テキスト ボックス 3">
            <a:extLst>
              <a:ext uri="{FF2B5EF4-FFF2-40B4-BE49-F238E27FC236}">
                <a16:creationId xmlns:a16="http://schemas.microsoft.com/office/drawing/2014/main" id="{B26F722A-E111-53E5-5B22-B113F5FE89E5}"/>
              </a:ext>
            </a:extLst>
          </p:cNvPr>
          <p:cNvSpPr txBox="1"/>
          <p:nvPr/>
        </p:nvSpPr>
        <p:spPr>
          <a:xfrm>
            <a:off x="291548" y="993913"/>
            <a:ext cx="4850295" cy="461665"/>
          </a:xfrm>
          <a:prstGeom prst="rect">
            <a:avLst/>
          </a:prstGeom>
          <a:noFill/>
        </p:spPr>
        <p:txBody>
          <a:bodyPr wrap="square" rtlCol="0">
            <a:spAutoFit/>
          </a:bodyPr>
          <a:lstStyle/>
          <a:p>
            <a:r>
              <a:rPr kumimoji="1" lang="ja-JP" altLang="en-US" sz="2400" b="1" dirty="0"/>
              <a:t>お客様へのわかりやすいご説明</a:t>
            </a:r>
            <a:r>
              <a:rPr kumimoji="1" lang="en-US" altLang="ja-JP" sz="2400" b="1" dirty="0"/>
              <a:t>(1)</a:t>
            </a:r>
            <a:endParaRPr kumimoji="1" lang="ja-JP" altLang="en-US" sz="2400" b="1" dirty="0"/>
          </a:p>
        </p:txBody>
      </p:sp>
    </p:spTree>
    <p:extLst>
      <p:ext uri="{BB962C8B-B14F-4D97-AF65-F5344CB8AC3E}">
        <p14:creationId xmlns:p14="http://schemas.microsoft.com/office/powerpoint/2010/main" val="3061615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p:txBody>
          <a:bodyPr>
            <a:normAutofit/>
          </a:bodyPr>
          <a:lstStyle/>
          <a:p>
            <a:r>
              <a:rPr lang="ja-JP" altLang="en-US" sz="2400" dirty="0"/>
              <a:t>その他の取り組み</a:t>
            </a:r>
            <a:endParaRPr kumimoji="1" lang="ja-JP" altLang="en-US" sz="2400" b="0" dirty="0"/>
          </a:p>
        </p:txBody>
      </p:sp>
      <p:sp>
        <p:nvSpPr>
          <p:cNvPr id="6" name="スライド番号プレースホルダー 5">
            <a:extLst>
              <a:ext uri="{FF2B5EF4-FFF2-40B4-BE49-F238E27FC236}">
                <a16:creationId xmlns:a16="http://schemas.microsoft.com/office/drawing/2014/main" id="{3D0EB74F-FF68-4A0E-9A17-DAAF49B79C07}"/>
              </a:ext>
            </a:extLst>
          </p:cNvPr>
          <p:cNvSpPr>
            <a:spLocks noGrp="1"/>
          </p:cNvSpPr>
          <p:nvPr>
            <p:ph type="sldNum" sz="quarter" idx="4"/>
          </p:nvPr>
        </p:nvSpPr>
        <p:spPr>
          <a:xfrm>
            <a:off x="6858461" y="6599234"/>
            <a:ext cx="2131200" cy="183600"/>
          </a:xfrm>
        </p:spPr>
        <p:txBody>
          <a:bodyPr/>
          <a:lstStyle/>
          <a:p>
            <a:fld id="{72A98194-5DC2-436A-AA23-87554DAA05F1}" type="slidenum">
              <a:rPr lang="ja-JP" altLang="en-US" sz="1800" smtClean="0"/>
              <a:pPr/>
              <a:t>14</a:t>
            </a:fld>
            <a:endParaRPr lang="ja-JP" altLang="en-US" sz="1800" dirty="0"/>
          </a:p>
        </p:txBody>
      </p:sp>
      <p:sp>
        <p:nvSpPr>
          <p:cNvPr id="3" name="テキスト ボックス 2">
            <a:extLst>
              <a:ext uri="{FF2B5EF4-FFF2-40B4-BE49-F238E27FC236}">
                <a16:creationId xmlns:a16="http://schemas.microsoft.com/office/drawing/2014/main" id="{F34BFEDB-D22A-FB3C-403F-2636DD459C42}"/>
              </a:ext>
            </a:extLst>
          </p:cNvPr>
          <p:cNvSpPr txBox="1"/>
          <p:nvPr/>
        </p:nvSpPr>
        <p:spPr>
          <a:xfrm>
            <a:off x="432524" y="1381442"/>
            <a:ext cx="8278951" cy="3477875"/>
          </a:xfrm>
          <a:prstGeom prst="rect">
            <a:avLst/>
          </a:prstGeom>
          <a:solidFill>
            <a:schemeClr val="accent5">
              <a:lumMod val="20000"/>
              <a:lumOff val="80000"/>
            </a:schemeClr>
          </a:solidFill>
          <a:ln>
            <a:solidFill>
              <a:schemeClr val="tx1"/>
            </a:solidFill>
          </a:ln>
        </p:spPr>
        <p:txBody>
          <a:bodyPr wrap="square" rtlCol="0">
            <a:spAutoFit/>
          </a:bodyPr>
          <a:lstStyle/>
          <a:p>
            <a:r>
              <a:rPr lang="en-US" altLang="ja-JP" sz="2000" b="1" dirty="0"/>
              <a:t>&lt;WEB</a:t>
            </a:r>
            <a:r>
              <a:rPr lang="ja-JP" altLang="en-US" sz="2000" b="1" dirty="0"/>
              <a:t>サイトによる情報ご提供</a:t>
            </a:r>
            <a:r>
              <a:rPr lang="en-US" altLang="ja-JP" sz="2000" b="1" dirty="0"/>
              <a:t>&gt;</a:t>
            </a:r>
          </a:p>
          <a:p>
            <a:r>
              <a:rPr lang="ja-JP" altLang="en-US" dirty="0"/>
              <a:t>　　・取扱い商品について、お客様が直接ご確認いただけるよう</a:t>
            </a:r>
            <a:r>
              <a:rPr lang="en-US" altLang="ja-JP" dirty="0"/>
              <a:t>WEB</a:t>
            </a:r>
            <a:r>
              <a:rPr lang="ja-JP" altLang="en-US" dirty="0"/>
              <a:t>サイトを設置。</a:t>
            </a:r>
          </a:p>
          <a:p>
            <a:r>
              <a:rPr kumimoji="1" lang="ja-JP" altLang="en-US" dirty="0"/>
              <a:t>　　</a:t>
            </a:r>
            <a:r>
              <a:rPr lang="ja-JP" altLang="en-US" dirty="0"/>
              <a:t> 関係</a:t>
            </a:r>
            <a:r>
              <a:rPr kumimoji="1" lang="ja-JP" altLang="en-US" dirty="0"/>
              <a:t>保険会社と連携を取りながら情報を掲示することにより、常に最新の情報提供</a:t>
            </a:r>
          </a:p>
          <a:p>
            <a:r>
              <a:rPr lang="ja-JP" altLang="en-US" dirty="0"/>
              <a:t>　　 を行っています。</a:t>
            </a:r>
            <a:endParaRPr kumimoji="1" lang="en-US" altLang="ja-JP" dirty="0"/>
          </a:p>
          <a:p>
            <a:endParaRPr kumimoji="1" lang="ja-JP" altLang="en-US" dirty="0"/>
          </a:p>
          <a:p>
            <a:r>
              <a:rPr lang="en-US" altLang="ja-JP" sz="2000" b="1" dirty="0"/>
              <a:t>&lt;</a:t>
            </a:r>
            <a:r>
              <a:rPr lang="ja-JP" altLang="en-US" sz="2000" b="1" dirty="0"/>
              <a:t>セミナーによる情報ご提供</a:t>
            </a:r>
            <a:r>
              <a:rPr lang="en-US" altLang="ja-JP" sz="2000" b="1" dirty="0"/>
              <a:t>&gt;</a:t>
            </a:r>
            <a:endParaRPr lang="ja-JP" altLang="en-US" sz="2000" b="1" dirty="0"/>
          </a:p>
          <a:p>
            <a:r>
              <a:rPr kumimoji="1" lang="ja-JP" altLang="en-US" dirty="0"/>
              <a:t>　　</a:t>
            </a:r>
            <a:r>
              <a:rPr lang="ja-JP" altLang="en-US" dirty="0"/>
              <a:t>・</a:t>
            </a:r>
            <a:r>
              <a:rPr kumimoji="1" lang="ja-JP" altLang="en-US" dirty="0"/>
              <a:t>リコーグループ既存社員、新入社員、</a:t>
            </a:r>
            <a:r>
              <a:rPr lang="ja-JP" altLang="en-US" dirty="0"/>
              <a:t>グループ</a:t>
            </a:r>
            <a:r>
              <a:rPr lang="en-US" altLang="ja-JP" dirty="0"/>
              <a:t>OB</a:t>
            </a:r>
            <a:r>
              <a:rPr lang="ja-JP" altLang="en-US" dirty="0"/>
              <a:t>の皆様を対象に</a:t>
            </a:r>
            <a:r>
              <a:rPr kumimoji="1" lang="ja-JP" altLang="en-US" dirty="0"/>
              <a:t>セミナーを実施</a:t>
            </a:r>
            <a:r>
              <a:rPr lang="ja-JP" altLang="en-US" dirty="0"/>
              <a:t>。</a:t>
            </a:r>
            <a:endParaRPr lang="en-US" altLang="ja-JP" dirty="0"/>
          </a:p>
          <a:p>
            <a:r>
              <a:rPr kumimoji="1" lang="en-US" altLang="ja-JP" dirty="0"/>
              <a:t>     </a:t>
            </a:r>
            <a:r>
              <a:rPr lang="ja-JP" altLang="en-US" dirty="0"/>
              <a:t>対面方式、</a:t>
            </a:r>
            <a:r>
              <a:rPr lang="en-US" altLang="ja-JP" dirty="0"/>
              <a:t>WEB</a:t>
            </a:r>
            <a:r>
              <a:rPr lang="ja-JP" altLang="en-US" dirty="0"/>
              <a:t>配信などで全国の方にご参加いただきました。</a:t>
            </a:r>
            <a:endParaRPr lang="en-US" altLang="ja-JP" dirty="0"/>
          </a:p>
          <a:p>
            <a:r>
              <a:rPr kumimoji="1" lang="ja-JP" altLang="en-US" dirty="0"/>
              <a:t>　　 セミナー内容については動画配信も行い、皆様にご覧いただけるようご準備しています。</a:t>
            </a:r>
          </a:p>
          <a:p>
            <a:r>
              <a:rPr lang="ja-JP" altLang="en-US" dirty="0"/>
              <a:t>　　 年齢層ごとの各種リスクの啓蒙ほか、保険情報提供に限らず広く情報提供の場として</a:t>
            </a:r>
          </a:p>
          <a:p>
            <a:r>
              <a:rPr lang="ja-JP" altLang="en-US" dirty="0"/>
              <a:t>　　 開催しています。</a:t>
            </a:r>
          </a:p>
          <a:p>
            <a:r>
              <a:rPr kumimoji="1" lang="ja-JP" altLang="en-US" dirty="0"/>
              <a:t>　　　  </a:t>
            </a:r>
            <a:r>
              <a:rPr kumimoji="1" lang="en-US" altLang="ja-JP" sz="1600" dirty="0"/>
              <a:t>※</a:t>
            </a:r>
            <a:r>
              <a:rPr kumimoji="1" lang="ja-JP" altLang="en-US" sz="1600" dirty="0"/>
              <a:t>　開催回数　</a:t>
            </a:r>
            <a:r>
              <a:rPr kumimoji="1" lang="en-US" altLang="ja-JP" sz="1600" dirty="0"/>
              <a:t>52</a:t>
            </a:r>
            <a:r>
              <a:rPr kumimoji="1" lang="ja-JP" altLang="en-US" sz="1600" dirty="0"/>
              <a:t>回　</a:t>
            </a:r>
            <a:r>
              <a:rPr kumimoji="1" lang="en-US" altLang="ja-JP" sz="1600" dirty="0"/>
              <a:t>(</a:t>
            </a:r>
            <a:r>
              <a:rPr kumimoji="1" lang="ja-JP" altLang="en-US" sz="1600" dirty="0"/>
              <a:t>グループ制度保険内容、がん予防、年金制度、相続関連ほか</a:t>
            </a:r>
            <a:r>
              <a:rPr kumimoji="1" lang="en-US" altLang="ja-JP" sz="1600" dirty="0"/>
              <a:t>)</a:t>
            </a:r>
            <a:endParaRPr kumimoji="1" lang="en-US" altLang="ja-JP" sz="1600" dirty="0">
              <a:solidFill>
                <a:srgbClr val="FF0000"/>
              </a:solidFill>
            </a:endParaRPr>
          </a:p>
        </p:txBody>
      </p:sp>
      <p:sp>
        <p:nvSpPr>
          <p:cNvPr id="4" name="テキスト ボックス 3">
            <a:extLst>
              <a:ext uri="{FF2B5EF4-FFF2-40B4-BE49-F238E27FC236}">
                <a16:creationId xmlns:a16="http://schemas.microsoft.com/office/drawing/2014/main" id="{50CE3ED2-615B-854A-CB2F-813A35E0143E}"/>
              </a:ext>
            </a:extLst>
          </p:cNvPr>
          <p:cNvSpPr txBox="1"/>
          <p:nvPr/>
        </p:nvSpPr>
        <p:spPr>
          <a:xfrm>
            <a:off x="432524" y="915879"/>
            <a:ext cx="8115129" cy="461665"/>
          </a:xfrm>
          <a:prstGeom prst="rect">
            <a:avLst/>
          </a:prstGeom>
          <a:noFill/>
        </p:spPr>
        <p:txBody>
          <a:bodyPr wrap="square" rtlCol="0">
            <a:spAutoFit/>
          </a:bodyPr>
          <a:lstStyle/>
          <a:p>
            <a:r>
              <a:rPr kumimoji="1" lang="ja-JP" altLang="en-US" sz="2400" b="1" dirty="0"/>
              <a:t>お客様へのわかりやすいご説明</a:t>
            </a:r>
            <a:r>
              <a:rPr kumimoji="1" lang="en-US" altLang="ja-JP" sz="2400" b="1" dirty="0"/>
              <a:t>(2)</a:t>
            </a:r>
            <a:r>
              <a:rPr kumimoji="1" lang="ja-JP" altLang="en-US" sz="2400" b="1" dirty="0"/>
              <a:t>　、　アフターフォロー活動</a:t>
            </a:r>
          </a:p>
        </p:txBody>
      </p:sp>
      <p:sp>
        <p:nvSpPr>
          <p:cNvPr id="7" name="テキスト ボックス 6">
            <a:extLst>
              <a:ext uri="{FF2B5EF4-FFF2-40B4-BE49-F238E27FC236}">
                <a16:creationId xmlns:a16="http://schemas.microsoft.com/office/drawing/2014/main" id="{CC2BFCF4-D4D0-C7AA-D569-66A9BE90831D}"/>
              </a:ext>
            </a:extLst>
          </p:cNvPr>
          <p:cNvSpPr txBox="1"/>
          <p:nvPr/>
        </p:nvSpPr>
        <p:spPr>
          <a:xfrm>
            <a:off x="432524" y="4894453"/>
            <a:ext cx="8278951" cy="1815882"/>
          </a:xfrm>
          <a:prstGeom prst="rect">
            <a:avLst/>
          </a:prstGeom>
          <a:solidFill>
            <a:schemeClr val="accent5">
              <a:lumMod val="20000"/>
              <a:lumOff val="80000"/>
            </a:schemeClr>
          </a:solidFill>
          <a:ln>
            <a:solidFill>
              <a:schemeClr val="tx1"/>
            </a:solidFill>
          </a:ln>
        </p:spPr>
        <p:txBody>
          <a:bodyPr wrap="square">
            <a:spAutoFit/>
          </a:bodyPr>
          <a:lstStyle/>
          <a:p>
            <a:r>
              <a:rPr lang="en-US" altLang="ja-JP" sz="2000" b="1" dirty="0"/>
              <a:t>&lt;</a:t>
            </a:r>
            <a:r>
              <a:rPr lang="ja-JP" altLang="en-US" sz="2000" b="1" dirty="0"/>
              <a:t>アフターフォロー体制の構築</a:t>
            </a:r>
            <a:r>
              <a:rPr lang="en-US" altLang="ja-JP" sz="2000" b="1" dirty="0"/>
              <a:t>&gt;</a:t>
            </a:r>
          </a:p>
          <a:p>
            <a:r>
              <a:rPr lang="ja-JP" altLang="en-US" sz="2000" b="1" dirty="0"/>
              <a:t>　　</a:t>
            </a:r>
            <a:r>
              <a:rPr lang="ja-JP" altLang="en-US" dirty="0"/>
              <a:t>・内務専任スタッフおよび事故対応専任窓口の設置を行っています。</a:t>
            </a:r>
          </a:p>
          <a:p>
            <a:r>
              <a:rPr lang="ja-JP" altLang="en-US" b="1" dirty="0"/>
              <a:t>　　　</a:t>
            </a:r>
            <a:r>
              <a:rPr lang="ja-JP" altLang="en-US" dirty="0"/>
              <a:t>社内システムを活用してお客様からのお問い合わせに迅速に対応させていただく</a:t>
            </a:r>
          </a:p>
          <a:p>
            <a:r>
              <a:rPr lang="ja-JP" altLang="en-US" dirty="0"/>
              <a:t>　　　とともに、対応状況の入力を行うことで漏れのない対応を進めています。</a:t>
            </a:r>
          </a:p>
          <a:p>
            <a:r>
              <a:rPr lang="ja-JP" altLang="en-US" dirty="0"/>
              <a:t>　　　また、保険金ご請求案件については、保険会社と定期的な情報交換を行うことで</a:t>
            </a:r>
          </a:p>
          <a:p>
            <a:r>
              <a:rPr lang="ja-JP" altLang="en-US" dirty="0"/>
              <a:t>　　　より速い保険金お支払いに繋げられるよう取り組んでおります。</a:t>
            </a:r>
          </a:p>
        </p:txBody>
      </p:sp>
    </p:spTree>
    <p:extLst>
      <p:ext uri="{BB962C8B-B14F-4D97-AF65-F5344CB8AC3E}">
        <p14:creationId xmlns:p14="http://schemas.microsoft.com/office/powerpoint/2010/main" val="1916093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p:txBody>
          <a:bodyPr>
            <a:normAutofit/>
          </a:bodyPr>
          <a:lstStyle/>
          <a:p>
            <a:r>
              <a:rPr lang="ja-JP" altLang="en-US" sz="2400" dirty="0"/>
              <a:t>その他の取り組み</a:t>
            </a:r>
            <a:endParaRPr kumimoji="1" lang="ja-JP" altLang="en-US" sz="2400" b="0" dirty="0"/>
          </a:p>
        </p:txBody>
      </p:sp>
      <p:sp>
        <p:nvSpPr>
          <p:cNvPr id="6" name="スライド番号プレースホルダー 5">
            <a:extLst>
              <a:ext uri="{FF2B5EF4-FFF2-40B4-BE49-F238E27FC236}">
                <a16:creationId xmlns:a16="http://schemas.microsoft.com/office/drawing/2014/main" id="{3D0EB74F-FF68-4A0E-9A17-DAAF49B79C07}"/>
              </a:ext>
            </a:extLst>
          </p:cNvPr>
          <p:cNvSpPr>
            <a:spLocks noGrp="1"/>
          </p:cNvSpPr>
          <p:nvPr>
            <p:ph type="sldNum" sz="quarter" idx="4"/>
          </p:nvPr>
        </p:nvSpPr>
        <p:spPr>
          <a:xfrm>
            <a:off x="6833895" y="6599234"/>
            <a:ext cx="2131200" cy="183600"/>
          </a:xfrm>
        </p:spPr>
        <p:txBody>
          <a:bodyPr/>
          <a:lstStyle/>
          <a:p>
            <a:fld id="{72A98194-5DC2-436A-AA23-87554DAA05F1}" type="slidenum">
              <a:rPr lang="ja-JP" altLang="en-US" sz="1800" smtClean="0"/>
              <a:pPr/>
              <a:t>15</a:t>
            </a:fld>
            <a:endParaRPr lang="ja-JP" altLang="en-US" sz="1800" dirty="0"/>
          </a:p>
        </p:txBody>
      </p:sp>
      <p:sp>
        <p:nvSpPr>
          <p:cNvPr id="3" name="テキスト ボックス 2">
            <a:extLst>
              <a:ext uri="{FF2B5EF4-FFF2-40B4-BE49-F238E27FC236}">
                <a16:creationId xmlns:a16="http://schemas.microsoft.com/office/drawing/2014/main" id="{F34BFEDB-D22A-FB3C-403F-2636DD459C42}"/>
              </a:ext>
            </a:extLst>
          </p:cNvPr>
          <p:cNvSpPr txBox="1"/>
          <p:nvPr/>
        </p:nvSpPr>
        <p:spPr>
          <a:xfrm>
            <a:off x="178904" y="1512373"/>
            <a:ext cx="8786191" cy="3277820"/>
          </a:xfrm>
          <a:prstGeom prst="rect">
            <a:avLst/>
          </a:prstGeom>
          <a:solidFill>
            <a:schemeClr val="accent3">
              <a:lumMod val="20000"/>
              <a:lumOff val="80000"/>
            </a:schemeClr>
          </a:solidFill>
          <a:ln>
            <a:solidFill>
              <a:schemeClr val="tx1"/>
            </a:solidFill>
          </a:ln>
        </p:spPr>
        <p:txBody>
          <a:bodyPr wrap="square" rtlCol="0">
            <a:spAutoFit/>
          </a:bodyPr>
          <a:lstStyle/>
          <a:p>
            <a:pPr>
              <a:lnSpc>
                <a:spcPct val="150000"/>
              </a:lnSpc>
            </a:pPr>
            <a:r>
              <a:rPr lang="en-US" altLang="ja-JP" sz="2000" b="1" dirty="0"/>
              <a:t>&lt;</a:t>
            </a:r>
            <a:r>
              <a:rPr lang="ja-JP" altLang="en-US" sz="2000" b="1" dirty="0"/>
              <a:t>商品の見直し　顧客にとって価値のある商品を届ける</a:t>
            </a:r>
            <a:r>
              <a:rPr lang="en-US" altLang="ja-JP" sz="2000" b="1" dirty="0"/>
              <a:t>&gt;</a:t>
            </a:r>
            <a:endParaRPr kumimoji="1" lang="en-US" altLang="ja-JP" sz="2000" b="1" dirty="0"/>
          </a:p>
          <a:p>
            <a:r>
              <a:rPr kumimoji="1" lang="ja-JP" altLang="en-US" dirty="0"/>
              <a:t>　　・団体損保商品の改定</a:t>
            </a:r>
            <a:r>
              <a:rPr lang="ja-JP" altLang="en-US" sz="1600" dirty="0"/>
              <a:t>　　　　　　　　　　</a:t>
            </a:r>
            <a:r>
              <a:rPr kumimoji="1" lang="ja-JP" altLang="en-US" sz="1600" dirty="0"/>
              <a:t>  </a:t>
            </a:r>
            <a:endParaRPr lang="ja-JP" altLang="en-US" sz="1600" dirty="0"/>
          </a:p>
          <a:p>
            <a:r>
              <a:rPr lang="ja-JP" altLang="en-US" dirty="0"/>
              <a:t>　　・推奨商品の見直しの仕組み作り</a:t>
            </a:r>
          </a:p>
          <a:p>
            <a:endParaRPr lang="en-US" altLang="ja-JP" sz="2000" b="1" dirty="0"/>
          </a:p>
          <a:p>
            <a:r>
              <a:rPr kumimoji="1" lang="en-US" altLang="ja-JP" sz="2000" b="1" dirty="0"/>
              <a:t>&lt;</a:t>
            </a:r>
            <a:r>
              <a:rPr kumimoji="1" lang="ja-JP" altLang="en-US" sz="2000" b="1" dirty="0"/>
              <a:t>顧客アプローチ手段（顧客接点）の多様化による顧客接点増大</a:t>
            </a:r>
            <a:r>
              <a:rPr kumimoji="1" lang="en-US" altLang="ja-JP" sz="2000" b="1" dirty="0"/>
              <a:t>&gt; </a:t>
            </a:r>
          </a:p>
          <a:p>
            <a:r>
              <a:rPr lang="ja-JP" altLang="en-US" sz="2000" b="1" dirty="0"/>
              <a:t>　</a:t>
            </a:r>
            <a:r>
              <a:rPr lang="en-US" altLang="ja-JP" sz="2000" b="1" dirty="0"/>
              <a:t>『</a:t>
            </a:r>
            <a:r>
              <a:rPr kumimoji="1" lang="ja-JP" altLang="en-US" sz="2000" b="1" dirty="0"/>
              <a:t>リアル＋デジタルのハイブリット化</a:t>
            </a:r>
            <a:r>
              <a:rPr kumimoji="1" lang="en-US" altLang="ja-JP" sz="2000" b="1" dirty="0"/>
              <a:t>』</a:t>
            </a:r>
            <a:endParaRPr kumimoji="1" lang="ja-JP" altLang="en-US" sz="2000" b="1" dirty="0"/>
          </a:p>
          <a:p>
            <a:pPr>
              <a:lnSpc>
                <a:spcPct val="150000"/>
              </a:lnSpc>
            </a:pPr>
            <a:r>
              <a:rPr kumimoji="1" lang="ja-JP" altLang="en-US" dirty="0"/>
              <a:t>　</a:t>
            </a:r>
            <a:r>
              <a:rPr kumimoji="1" lang="en-US" altLang="ja-JP" dirty="0"/>
              <a:t> </a:t>
            </a:r>
            <a:r>
              <a:rPr lang="ja-JP" altLang="en-US" dirty="0"/>
              <a:t> </a:t>
            </a:r>
            <a:r>
              <a:rPr kumimoji="1" lang="ja-JP" altLang="en-US" dirty="0"/>
              <a:t>・デジタルプラットフォーム構築によりデジタルでの情報提供を強化</a:t>
            </a:r>
            <a:endParaRPr kumimoji="1" lang="en-US" altLang="ja-JP" dirty="0"/>
          </a:p>
          <a:p>
            <a:r>
              <a:rPr lang="ja-JP" altLang="en-US" dirty="0"/>
              <a:t>　　・マイページや</a:t>
            </a:r>
            <a:r>
              <a:rPr lang="en-US" altLang="ja-JP" dirty="0"/>
              <a:t>CHATBOT</a:t>
            </a:r>
            <a:r>
              <a:rPr lang="ja-JP" altLang="en-US" dirty="0"/>
              <a:t>等によるデジタル顧客対応</a:t>
            </a:r>
          </a:p>
          <a:p>
            <a:r>
              <a:rPr lang="ja-JP" altLang="en-US" dirty="0"/>
              <a:t>　　　　⇒ デジタル化により</a:t>
            </a:r>
            <a:r>
              <a:rPr lang="en-US" altLang="ja-JP" dirty="0"/>
              <a:t>24h/365</a:t>
            </a:r>
            <a:r>
              <a:rPr lang="ja-JP" altLang="en-US" dirty="0"/>
              <a:t>日での顧客対応やスマホ対応等による顧客利便性の向上</a:t>
            </a:r>
          </a:p>
          <a:p>
            <a:endParaRPr lang="ja-JP" altLang="en-US" dirty="0"/>
          </a:p>
        </p:txBody>
      </p:sp>
      <p:sp>
        <p:nvSpPr>
          <p:cNvPr id="4" name="テキスト ボックス 3">
            <a:extLst>
              <a:ext uri="{FF2B5EF4-FFF2-40B4-BE49-F238E27FC236}">
                <a16:creationId xmlns:a16="http://schemas.microsoft.com/office/drawing/2014/main" id="{B26F722A-E111-53E5-5B22-B113F5FE89E5}"/>
              </a:ext>
            </a:extLst>
          </p:cNvPr>
          <p:cNvSpPr txBox="1"/>
          <p:nvPr/>
        </p:nvSpPr>
        <p:spPr>
          <a:xfrm>
            <a:off x="291548" y="993913"/>
            <a:ext cx="6730141" cy="461665"/>
          </a:xfrm>
          <a:prstGeom prst="rect">
            <a:avLst/>
          </a:prstGeom>
          <a:noFill/>
        </p:spPr>
        <p:txBody>
          <a:bodyPr wrap="square" rtlCol="0">
            <a:spAutoFit/>
          </a:bodyPr>
          <a:lstStyle/>
          <a:p>
            <a:r>
              <a:rPr kumimoji="1" lang="en-US" altLang="ja-JP" sz="2400" b="1" dirty="0"/>
              <a:t>2024</a:t>
            </a:r>
            <a:r>
              <a:rPr kumimoji="1" lang="ja-JP" altLang="en-US" sz="2400" b="1" dirty="0"/>
              <a:t>年度　事業部の活動方針</a:t>
            </a:r>
          </a:p>
        </p:txBody>
      </p:sp>
    </p:spTree>
    <p:extLst>
      <p:ext uri="{BB962C8B-B14F-4D97-AF65-F5344CB8AC3E}">
        <p14:creationId xmlns:p14="http://schemas.microsoft.com/office/powerpoint/2010/main" val="1270103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07DBF9C8-C8BA-4F04-91C3-318FA6A2948F}"/>
              </a:ext>
            </a:extLst>
          </p:cNvPr>
          <p:cNvSpPr>
            <a:spLocks noGrp="1"/>
          </p:cNvSpPr>
          <p:nvPr>
            <p:ph type="sldNum" sz="quarter" idx="4"/>
          </p:nvPr>
        </p:nvSpPr>
        <p:spPr/>
        <p:txBody>
          <a:bodyPr/>
          <a:lstStyle/>
          <a:p>
            <a:pPr eaLnBrk="1" hangingPunct="1">
              <a:defRPr/>
            </a:pPr>
            <a:r>
              <a:rPr lang="en-US" altLang="ja-JP" dirty="0">
                <a:latin typeface="メイリオ" pitchFamily="50" charset="-128"/>
                <a:ea typeface="メイリオ" pitchFamily="50" charset="-128"/>
                <a:cs typeface="メイリオ" pitchFamily="50" charset="-128"/>
              </a:rPr>
              <a:t>2</a:t>
            </a:r>
          </a:p>
        </p:txBody>
      </p:sp>
      <p:sp>
        <p:nvSpPr>
          <p:cNvPr id="5" name="正方形/長方形 4">
            <a:extLst>
              <a:ext uri="{FF2B5EF4-FFF2-40B4-BE49-F238E27FC236}">
                <a16:creationId xmlns:a16="http://schemas.microsoft.com/office/drawing/2014/main" id="{3EB53FBB-D4A1-4069-9A7E-1473D011BACE}"/>
              </a:ext>
            </a:extLst>
          </p:cNvPr>
          <p:cNvSpPr/>
          <p:nvPr/>
        </p:nvSpPr>
        <p:spPr>
          <a:xfrm>
            <a:off x="331304" y="978861"/>
            <a:ext cx="8660296" cy="1115434"/>
          </a:xfrm>
          <a:prstGeom prst="rect">
            <a:avLst/>
          </a:prstGeom>
        </p:spPr>
        <p:txBody>
          <a:bodyPr wrap="square">
            <a:spAutoFit/>
          </a:bodyPr>
          <a:lstStyle/>
          <a:p>
            <a:r>
              <a:rPr lang="ja-JP" altLang="en-US" sz="1662" dirty="0">
                <a:latin typeface="Meiryo UI" panose="020B0604030504040204" pitchFamily="50" charset="-128"/>
                <a:ea typeface="Meiryo UI" panose="020B0604030504040204" pitchFamily="50" charset="-128"/>
              </a:rPr>
              <a:t>リコークリエイティブサービス株式会社は、お客様本位の業務運営実施に向け、</a:t>
            </a:r>
            <a:endParaRPr lang="en-US" altLang="ja-JP" sz="1662" dirty="0">
              <a:latin typeface="Meiryo UI" panose="020B0604030504040204" pitchFamily="50" charset="-128"/>
              <a:ea typeface="Meiryo UI" panose="020B0604030504040204" pitchFamily="50" charset="-128"/>
            </a:endParaRPr>
          </a:p>
          <a:p>
            <a:r>
              <a:rPr lang="ja-JP" altLang="en-US" sz="1662" dirty="0">
                <a:latin typeface="Meiryo UI" panose="020B0604030504040204" pitchFamily="50" charset="-128"/>
                <a:ea typeface="Meiryo UI" panose="020B0604030504040204" pitchFamily="50" charset="-128"/>
              </a:rPr>
              <a:t>具体的な取り組み項目を掲げ、取り組んでおります。</a:t>
            </a:r>
            <a:endParaRPr lang="en-US" altLang="ja-JP" sz="1662" dirty="0">
              <a:latin typeface="Meiryo UI" panose="020B0604030504040204" pitchFamily="50" charset="-128"/>
              <a:ea typeface="Meiryo UI" panose="020B0604030504040204" pitchFamily="50" charset="-128"/>
            </a:endParaRPr>
          </a:p>
          <a:p>
            <a:r>
              <a:rPr lang="ja-JP" altLang="en-US" sz="1662" dirty="0">
                <a:latin typeface="Meiryo UI" panose="020B0604030504040204" pitchFamily="50" charset="-128"/>
                <a:ea typeface="Meiryo UI" panose="020B0604030504040204" pitchFamily="50" charset="-128"/>
              </a:rPr>
              <a:t>私たちはこれらの取り組み項目を実践・結果確認することで、次の改善に活かす指針としてまいります。</a:t>
            </a:r>
          </a:p>
          <a:p>
            <a:pPr algn="l"/>
            <a:r>
              <a:rPr lang="ja-JP" altLang="en-US" sz="1662" dirty="0">
                <a:latin typeface="Meiryo UI" panose="020B0604030504040204" pitchFamily="50" charset="-128"/>
                <a:ea typeface="Meiryo UI" panose="020B0604030504040204" pitchFamily="50" charset="-128"/>
              </a:rPr>
              <a:t>その成果につきまして皆様へお知らせさせていただきます。</a:t>
            </a:r>
          </a:p>
        </p:txBody>
      </p:sp>
      <p:sp>
        <p:nvSpPr>
          <p:cNvPr id="6" name="正方形/長方形 5">
            <a:extLst>
              <a:ext uri="{FF2B5EF4-FFF2-40B4-BE49-F238E27FC236}">
                <a16:creationId xmlns:a16="http://schemas.microsoft.com/office/drawing/2014/main" id="{A64D788D-05F4-4575-8DE5-B87F200AF89C}"/>
              </a:ext>
            </a:extLst>
          </p:cNvPr>
          <p:cNvSpPr/>
          <p:nvPr/>
        </p:nvSpPr>
        <p:spPr>
          <a:xfrm>
            <a:off x="456108" y="2094295"/>
            <a:ext cx="8007046" cy="3477875"/>
          </a:xfrm>
          <a:prstGeom prst="rect">
            <a:avLst/>
          </a:prstGeom>
          <a:solidFill>
            <a:schemeClr val="tx2">
              <a:lumMod val="40000"/>
              <a:lumOff val="60000"/>
            </a:schemeClr>
          </a:solidFill>
          <a:ln>
            <a:solidFill>
              <a:schemeClr val="tx1"/>
            </a:solidFill>
          </a:ln>
        </p:spPr>
        <p:txBody>
          <a:bodyPr wrap="square">
            <a:spAutoFit/>
          </a:bodyPr>
          <a:lstStyle/>
          <a:p>
            <a:pPr algn="l"/>
            <a:r>
              <a:rPr lang="ja-JP" altLang="en-US" sz="1846" b="1" dirty="0">
                <a:solidFill>
                  <a:srgbClr val="0000FF"/>
                </a:solidFill>
                <a:latin typeface="Meiryo UI" panose="020B0604030504040204" pitchFamily="50" charset="-128"/>
                <a:ea typeface="Meiryo UI" panose="020B0604030504040204" pitchFamily="50" charset="-128"/>
              </a:rPr>
              <a:t>　</a:t>
            </a:r>
            <a:r>
              <a:rPr lang="en-US" altLang="ja-JP" sz="2000" b="1" dirty="0">
                <a:solidFill>
                  <a:srgbClr val="0000FF"/>
                </a:solidFill>
                <a:latin typeface="Meiryo UI" panose="020B0604030504040204" pitchFamily="50" charset="-128"/>
                <a:ea typeface="Meiryo UI" panose="020B0604030504040204" pitchFamily="50" charset="-128"/>
              </a:rPr>
              <a:t>&lt;</a:t>
            </a:r>
            <a:r>
              <a:rPr lang="ja-JP" altLang="en-US" sz="2000" b="1" dirty="0">
                <a:solidFill>
                  <a:srgbClr val="0000FF"/>
                </a:solidFill>
                <a:latin typeface="Meiryo UI" panose="020B0604030504040204" pitchFamily="50" charset="-128"/>
                <a:ea typeface="Meiryo UI" panose="020B0604030504040204" pitchFamily="50" charset="-128"/>
              </a:rPr>
              <a:t>　具体的な取り組み項目　</a:t>
            </a:r>
            <a:r>
              <a:rPr lang="en-US" altLang="ja-JP" sz="2000" b="1" dirty="0">
                <a:solidFill>
                  <a:srgbClr val="0000FF"/>
                </a:solidFill>
                <a:latin typeface="Meiryo UI" panose="020B0604030504040204" pitchFamily="50" charset="-128"/>
                <a:ea typeface="Meiryo UI" panose="020B0604030504040204" pitchFamily="50" charset="-128"/>
              </a:rPr>
              <a:t>-</a:t>
            </a:r>
            <a:r>
              <a:rPr lang="ja-JP" altLang="en-US" sz="2000" b="1" dirty="0">
                <a:solidFill>
                  <a:srgbClr val="0000FF"/>
                </a:solidFill>
                <a:latin typeface="Meiryo UI" panose="020B0604030504040204" pitchFamily="50" charset="-128"/>
                <a:ea typeface="Meiryo UI" panose="020B0604030504040204" pitchFamily="50" charset="-128"/>
              </a:rPr>
              <a:t>  </a:t>
            </a:r>
            <a:r>
              <a:rPr lang="en-US" altLang="ja-JP" sz="2000" b="1" dirty="0">
                <a:solidFill>
                  <a:srgbClr val="0000FF"/>
                </a:solidFill>
                <a:latin typeface="Meiryo UI" panose="020B0604030504040204" pitchFamily="50" charset="-128"/>
                <a:ea typeface="Meiryo UI" panose="020B0604030504040204" pitchFamily="50" charset="-128"/>
              </a:rPr>
              <a:t>KPI</a:t>
            </a:r>
            <a:r>
              <a:rPr lang="ja-JP" altLang="en-US" sz="2000" b="1" dirty="0">
                <a:solidFill>
                  <a:srgbClr val="0000FF"/>
                </a:solidFill>
                <a:latin typeface="Meiryo UI" panose="020B0604030504040204" pitchFamily="50" charset="-128"/>
                <a:ea typeface="Meiryo UI" panose="020B0604030504040204" pitchFamily="50" charset="-128"/>
              </a:rPr>
              <a:t>　</a:t>
            </a:r>
            <a:r>
              <a:rPr lang="en-US" altLang="ja-JP" sz="2000" b="1" dirty="0">
                <a:solidFill>
                  <a:srgbClr val="0000FF"/>
                </a:solidFill>
                <a:latin typeface="Meiryo UI" panose="020B0604030504040204" pitchFamily="50" charset="-128"/>
                <a:ea typeface="Meiryo UI" panose="020B0604030504040204" pitchFamily="50" charset="-128"/>
              </a:rPr>
              <a:t>&gt;</a:t>
            </a:r>
          </a:p>
          <a:p>
            <a:pPr algn="l"/>
            <a:r>
              <a:rPr lang="ja-JP" altLang="en-US" sz="2000" b="1" dirty="0">
                <a:latin typeface="Meiryo UI" panose="020B0604030504040204" pitchFamily="50" charset="-128"/>
                <a:ea typeface="Meiryo UI" panose="020B0604030504040204" pitchFamily="50" charset="-128"/>
              </a:rPr>
              <a:t>　　　</a:t>
            </a:r>
            <a:r>
              <a:rPr lang="en-US" altLang="ja-JP" sz="2000" b="1" dirty="0">
                <a:latin typeface="Meiryo UI" panose="020B0604030504040204" pitchFamily="50" charset="-128"/>
                <a:ea typeface="Meiryo UI" panose="020B0604030504040204" pitchFamily="50" charset="-128"/>
              </a:rPr>
              <a:t>1.</a:t>
            </a:r>
            <a:r>
              <a:rPr lang="ja-JP" altLang="en-US" sz="2000" b="1" dirty="0">
                <a:latin typeface="Meiryo UI" panose="020B0604030504040204" pitchFamily="50" charset="-128"/>
                <a:ea typeface="Meiryo UI" panose="020B0604030504040204" pitchFamily="50" charset="-128"/>
              </a:rPr>
              <a:t>お客様満足度向上への取り組み</a:t>
            </a:r>
            <a:endParaRPr lang="en-US" altLang="ja-JP" sz="2000" dirty="0">
              <a:latin typeface="Meiryo UI" panose="020B0604030504040204" pitchFamily="50" charset="-128"/>
              <a:ea typeface="Meiryo UI" panose="020B0604030504040204" pitchFamily="50" charset="-128"/>
            </a:endParaRPr>
          </a:p>
          <a:p>
            <a:pPr algn="l"/>
            <a:r>
              <a:rPr lang="ja-JP" altLang="en-US" sz="2000" dirty="0">
                <a:latin typeface="Meiryo UI" panose="020B0604030504040204" pitchFamily="50" charset="-128"/>
                <a:ea typeface="Meiryo UI" panose="020B0604030504040204" pitchFamily="50" charset="-128"/>
              </a:rPr>
              <a:t>　　   　①お客様アンケート実施結果　　　　　　　　　　　　　・・・</a:t>
            </a:r>
            <a:r>
              <a:rPr lang="en-US" altLang="ja-JP" sz="2000" dirty="0">
                <a:latin typeface="Meiryo UI" panose="020B0604030504040204" pitchFamily="50" charset="-128"/>
                <a:ea typeface="Meiryo UI" panose="020B0604030504040204" pitchFamily="50" charset="-128"/>
              </a:rPr>
              <a:t>P.3</a:t>
            </a:r>
            <a:endParaRPr lang="ja-JP" altLang="en-US" sz="2000" b="1"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②保有契約件数　　　　　　　　　　　　　　　　　　　　・・・</a:t>
            </a:r>
            <a:r>
              <a:rPr lang="en-US" altLang="ja-JP" sz="2000" dirty="0">
                <a:latin typeface="Meiryo UI" panose="020B0604030504040204" pitchFamily="50" charset="-128"/>
                <a:ea typeface="Meiryo UI" panose="020B0604030504040204" pitchFamily="50" charset="-128"/>
              </a:rPr>
              <a:t>P.4</a:t>
            </a:r>
            <a:endParaRPr lang="en-US" altLang="ja-JP" sz="2000" strike="sngStrike"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③契約継続率　　　　　　　　　　　　　　　　　　　　　 ・・・</a:t>
            </a:r>
            <a:r>
              <a:rPr lang="en-US" altLang="ja-JP" sz="2000" dirty="0">
                <a:latin typeface="Meiryo UI" panose="020B0604030504040204" pitchFamily="50" charset="-128"/>
                <a:ea typeface="Meiryo UI" panose="020B0604030504040204" pitchFamily="50" charset="-128"/>
              </a:rPr>
              <a:t>P.5</a:t>
            </a:r>
            <a:endParaRPr lang="ja-JP" altLang="en-US" sz="2000" b="1" dirty="0">
              <a:latin typeface="Meiryo UI" panose="020B0604030504040204" pitchFamily="50" charset="-128"/>
              <a:ea typeface="Meiryo UI" panose="020B0604030504040204" pitchFamily="50" charset="-128"/>
            </a:endParaRPr>
          </a:p>
          <a:p>
            <a:pPr algn="l"/>
            <a:r>
              <a:rPr lang="ja-JP" altLang="en-US" sz="2000" b="1" dirty="0">
                <a:latin typeface="Meiryo UI" panose="020B0604030504040204" pitchFamily="50" charset="-128"/>
                <a:ea typeface="Meiryo UI" panose="020B0604030504040204" pitchFamily="50" charset="-128"/>
              </a:rPr>
              <a:t>　　　</a:t>
            </a:r>
            <a:r>
              <a:rPr lang="en-US" altLang="ja-JP" sz="2000" b="1" dirty="0">
                <a:latin typeface="Meiryo UI" panose="020B0604030504040204" pitchFamily="50" charset="-128"/>
                <a:ea typeface="Meiryo UI" panose="020B0604030504040204" pitchFamily="50" charset="-128"/>
              </a:rPr>
              <a:t>2.</a:t>
            </a:r>
            <a:r>
              <a:rPr lang="ja-JP" altLang="en-US" sz="2000" b="1" dirty="0">
                <a:latin typeface="Meiryo UI" panose="020B0604030504040204" pitchFamily="50" charset="-128"/>
                <a:ea typeface="Meiryo UI" panose="020B0604030504040204" pitchFamily="50" charset="-128"/>
              </a:rPr>
              <a:t>人材育成についての取り組み</a:t>
            </a:r>
          </a:p>
          <a:p>
            <a:r>
              <a:rPr lang="ja-JP" altLang="en-US" sz="2000" dirty="0">
                <a:latin typeface="Meiryo UI" panose="020B0604030504040204" pitchFamily="50" charset="-128"/>
                <a:ea typeface="Meiryo UI" panose="020B0604030504040204" pitchFamily="50" charset="-128"/>
              </a:rPr>
              <a:t>　　   　①教育研修実績　　　　　　　　　　　　　　　　　　　　・・・</a:t>
            </a:r>
            <a:r>
              <a:rPr lang="en-US" altLang="ja-JP" sz="2000" dirty="0">
                <a:latin typeface="Meiryo UI" panose="020B0604030504040204" pitchFamily="50" charset="-128"/>
                <a:ea typeface="Meiryo UI" panose="020B0604030504040204" pitchFamily="50" charset="-128"/>
              </a:rPr>
              <a:t>P.6</a:t>
            </a:r>
            <a:r>
              <a:rPr lang="ja-JP" altLang="en-US" sz="2000" dirty="0">
                <a:latin typeface="Meiryo UI" panose="020B0604030504040204" pitchFamily="50" charset="-128"/>
                <a:ea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②資格取得状況　　　　　　　　　　　　　　　　　　　　・・・</a:t>
            </a:r>
            <a:r>
              <a:rPr lang="en-US" altLang="ja-JP" sz="2000" dirty="0">
                <a:latin typeface="Meiryo UI" panose="020B0604030504040204" pitchFamily="50" charset="-128"/>
                <a:ea typeface="Meiryo UI" panose="020B0604030504040204" pitchFamily="50" charset="-128"/>
              </a:rPr>
              <a:t>P.7</a:t>
            </a:r>
          </a:p>
          <a:p>
            <a:pPr algn="l"/>
            <a:r>
              <a:rPr lang="ja-JP" altLang="en-US" sz="2000" b="1" dirty="0">
                <a:latin typeface="Meiryo UI" panose="020B0604030504040204" pitchFamily="50" charset="-128"/>
                <a:ea typeface="Meiryo UI" panose="020B0604030504040204" pitchFamily="50" charset="-128"/>
              </a:rPr>
              <a:t>　　　</a:t>
            </a:r>
            <a:r>
              <a:rPr lang="en-US" altLang="ja-JP" sz="2000" b="1" dirty="0">
                <a:latin typeface="Meiryo UI" panose="020B0604030504040204" pitchFamily="50" charset="-128"/>
                <a:ea typeface="Meiryo UI" panose="020B0604030504040204" pitchFamily="50" charset="-128"/>
              </a:rPr>
              <a:t>3.</a:t>
            </a:r>
            <a:r>
              <a:rPr lang="ja-JP" altLang="en-US" sz="2000" b="1" dirty="0">
                <a:latin typeface="Meiryo UI" panose="020B0604030504040204" pitchFamily="50" charset="-128"/>
                <a:ea typeface="Meiryo UI" panose="020B0604030504040204" pitchFamily="50" charset="-128"/>
              </a:rPr>
              <a:t>業務品質向上と改善についての取り組み</a:t>
            </a:r>
            <a:endParaRPr lang="en-US" altLang="ja-JP" sz="2000" b="1"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①内部監査受審結果　　　　　　　　　　　　　　　　　・・・</a:t>
            </a:r>
            <a:r>
              <a:rPr lang="en-US" altLang="ja-JP" sz="2000" dirty="0">
                <a:latin typeface="Meiryo UI" panose="020B0604030504040204" pitchFamily="50" charset="-128"/>
                <a:ea typeface="Meiryo UI" panose="020B0604030504040204" pitchFamily="50" charset="-128"/>
              </a:rPr>
              <a:t>P.8</a:t>
            </a:r>
            <a:endParaRPr lang="ja-JP" altLang="en-US" sz="2000" b="1"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②お客様の声受付件数　　　　　　　　　　　　　　　　・・・</a:t>
            </a:r>
            <a:r>
              <a:rPr lang="en-US" altLang="ja-JP" sz="2000" dirty="0">
                <a:latin typeface="Meiryo UI" panose="020B0604030504040204" pitchFamily="50" charset="-128"/>
                <a:ea typeface="Meiryo UI" panose="020B0604030504040204" pitchFamily="50" charset="-128"/>
              </a:rPr>
              <a:t>P.9</a:t>
            </a: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P.12</a:t>
            </a:r>
            <a:r>
              <a:rPr lang="ja-JP" altLang="en-US" sz="2000" dirty="0">
                <a:latin typeface="Meiryo UI" panose="020B0604030504040204" pitchFamily="50" charset="-128"/>
                <a:ea typeface="Meiryo UI" panose="020B0604030504040204" pitchFamily="50" charset="-128"/>
              </a:rPr>
              <a:t>　</a:t>
            </a:r>
            <a:r>
              <a:rPr lang="ja-JP" altLang="en-US" sz="1662" dirty="0">
                <a:solidFill>
                  <a:schemeClr val="tx1">
                    <a:lumMod val="95000"/>
                    <a:lumOff val="5000"/>
                  </a:schemeClr>
                </a:solidFill>
                <a:latin typeface="Meiryo UI" panose="020B0604030504040204" pitchFamily="50" charset="-128"/>
                <a:ea typeface="Meiryo UI" panose="020B0604030504040204" pitchFamily="50" charset="-128"/>
              </a:rPr>
              <a:t>　　</a:t>
            </a:r>
          </a:p>
        </p:txBody>
      </p:sp>
      <p:sp>
        <p:nvSpPr>
          <p:cNvPr id="7" name="タイトル 6">
            <a:extLst>
              <a:ext uri="{FF2B5EF4-FFF2-40B4-BE49-F238E27FC236}">
                <a16:creationId xmlns:a16="http://schemas.microsoft.com/office/drawing/2014/main" id="{189EA7B4-E221-47ED-8689-B0713DC4B887}"/>
              </a:ext>
            </a:extLst>
          </p:cNvPr>
          <p:cNvSpPr>
            <a:spLocks noGrp="1"/>
          </p:cNvSpPr>
          <p:nvPr>
            <p:ph type="title"/>
          </p:nvPr>
        </p:nvSpPr>
        <p:spPr>
          <a:xfrm>
            <a:off x="1179443" y="162000"/>
            <a:ext cx="6074834" cy="676800"/>
          </a:xfrm>
        </p:spPr>
        <p:txBody>
          <a:bodyPr>
            <a:normAutofit/>
          </a:bodyPr>
          <a:lstStyle/>
          <a:p>
            <a:r>
              <a:rPr lang="ja-JP" altLang="en-US" sz="2800" dirty="0"/>
              <a:t>取り組み成果について</a:t>
            </a:r>
          </a:p>
        </p:txBody>
      </p:sp>
      <p:sp>
        <p:nvSpPr>
          <p:cNvPr id="2" name="テキスト ボックス 1">
            <a:extLst>
              <a:ext uri="{FF2B5EF4-FFF2-40B4-BE49-F238E27FC236}">
                <a16:creationId xmlns:a16="http://schemas.microsoft.com/office/drawing/2014/main" id="{2E4BD729-9061-DC5D-2E75-CA1189070342}"/>
              </a:ext>
            </a:extLst>
          </p:cNvPr>
          <p:cNvSpPr txBox="1"/>
          <p:nvPr/>
        </p:nvSpPr>
        <p:spPr>
          <a:xfrm>
            <a:off x="456108" y="5683318"/>
            <a:ext cx="8007046" cy="1015663"/>
          </a:xfrm>
          <a:prstGeom prst="rect">
            <a:avLst/>
          </a:prstGeom>
          <a:solidFill>
            <a:schemeClr val="accent2">
              <a:lumMod val="40000"/>
              <a:lumOff val="60000"/>
            </a:schemeClr>
          </a:solidFill>
          <a:ln>
            <a:solidFill>
              <a:schemeClr val="tx1"/>
            </a:solidFill>
          </a:ln>
        </p:spPr>
        <p:txBody>
          <a:bodyPr wrap="square" rtlCol="0">
            <a:spAutoFit/>
          </a:bodyPr>
          <a:lstStyle/>
          <a:p>
            <a:r>
              <a:rPr kumimoji="1" lang="ja-JP" altLang="en-US" sz="2000" b="1" dirty="0"/>
              <a:t>　    </a:t>
            </a:r>
            <a:r>
              <a:rPr kumimoji="1" lang="en-US" altLang="ja-JP" sz="2000" b="1" dirty="0"/>
              <a:t>4.</a:t>
            </a:r>
            <a:r>
              <a:rPr kumimoji="1" lang="ja-JP" altLang="en-US" sz="2000" b="1" dirty="0"/>
              <a:t>その他の取り組み</a:t>
            </a:r>
            <a:endParaRPr kumimoji="1" lang="en-US" altLang="ja-JP" sz="2000" b="1" dirty="0"/>
          </a:p>
          <a:p>
            <a:r>
              <a:rPr lang="ja-JP" altLang="en-US" dirty="0"/>
              <a:t>　　　　  </a:t>
            </a:r>
            <a:r>
              <a:rPr lang="ja-JP" altLang="en-US" sz="2000" dirty="0"/>
              <a:t>①お客様へのわかりやすいご説明とアフターフォロー　</a:t>
            </a: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P.13</a:t>
            </a: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P.14</a:t>
            </a:r>
            <a:endParaRPr lang="ja-JP" altLang="en-US"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②</a:t>
            </a:r>
            <a:r>
              <a:rPr lang="en-US" altLang="ja-JP" sz="2000" dirty="0">
                <a:latin typeface="Meiryo UI" panose="020B0604030504040204" pitchFamily="50" charset="-128"/>
                <a:ea typeface="Meiryo UI" panose="020B0604030504040204" pitchFamily="50" charset="-128"/>
              </a:rPr>
              <a:t>2024</a:t>
            </a:r>
            <a:r>
              <a:rPr lang="ja-JP" altLang="en-US" sz="2000" dirty="0">
                <a:latin typeface="Meiryo UI" panose="020B0604030504040204" pitchFamily="50" charset="-128"/>
                <a:ea typeface="Meiryo UI" panose="020B0604030504040204" pitchFamily="50" charset="-128"/>
              </a:rPr>
              <a:t>年度の活動方針　　　　　　　　　　　　　  </a:t>
            </a:r>
            <a:r>
              <a:rPr lang="ja-JP" altLang="en-US" sz="2000" dirty="0">
                <a:solidFill>
                  <a:schemeClr val="tx1">
                    <a:lumMod val="95000"/>
                    <a:lumOff val="5000"/>
                  </a:schemeClr>
                </a:solidFill>
                <a:latin typeface="Meiryo UI" panose="020B0604030504040204" pitchFamily="50" charset="-128"/>
                <a:ea typeface="Meiryo UI" panose="020B0604030504040204" pitchFamily="50" charset="-128"/>
              </a:rPr>
              <a:t>　・・・</a:t>
            </a:r>
            <a:r>
              <a:rPr lang="en-US" altLang="ja-JP" sz="2000" dirty="0">
                <a:solidFill>
                  <a:schemeClr val="tx1">
                    <a:lumMod val="95000"/>
                    <a:lumOff val="5000"/>
                  </a:schemeClr>
                </a:solidFill>
                <a:latin typeface="Meiryo UI" panose="020B0604030504040204" pitchFamily="50" charset="-128"/>
                <a:ea typeface="Meiryo UI" panose="020B0604030504040204" pitchFamily="50" charset="-128"/>
              </a:rPr>
              <a:t>P.15</a:t>
            </a:r>
            <a:r>
              <a:rPr kumimoji="1" lang="ja-JP" altLang="en-US" sz="2000" dirty="0"/>
              <a:t>　</a:t>
            </a:r>
          </a:p>
        </p:txBody>
      </p:sp>
    </p:spTree>
    <p:extLst>
      <p:ext uri="{BB962C8B-B14F-4D97-AF65-F5344CB8AC3E}">
        <p14:creationId xmlns:p14="http://schemas.microsoft.com/office/powerpoint/2010/main" val="2713668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p:txBody>
          <a:bodyPr>
            <a:normAutofit/>
          </a:bodyPr>
          <a:lstStyle/>
          <a:p>
            <a:r>
              <a:rPr kumimoji="1" lang="ja-JP" altLang="en-US" sz="2800" dirty="0"/>
              <a:t>お客様満足度向上への取り組み</a:t>
            </a:r>
            <a:r>
              <a:rPr kumimoji="1" lang="en-US" altLang="ja-JP" sz="2800" dirty="0"/>
              <a:t>(1)</a:t>
            </a:r>
            <a:r>
              <a:rPr kumimoji="1" lang="ja-JP" altLang="en-US" sz="2800" dirty="0"/>
              <a:t>　</a:t>
            </a:r>
          </a:p>
        </p:txBody>
      </p:sp>
      <p:sp>
        <p:nvSpPr>
          <p:cNvPr id="6" name="スライド番号プレースホルダー 5">
            <a:extLst>
              <a:ext uri="{FF2B5EF4-FFF2-40B4-BE49-F238E27FC236}">
                <a16:creationId xmlns:a16="http://schemas.microsoft.com/office/drawing/2014/main" id="{3D0EB74F-FF68-4A0E-9A17-DAAF49B79C07}"/>
              </a:ext>
            </a:extLst>
          </p:cNvPr>
          <p:cNvSpPr>
            <a:spLocks noGrp="1"/>
          </p:cNvSpPr>
          <p:nvPr>
            <p:ph type="sldNum" sz="quarter" idx="4"/>
          </p:nvPr>
        </p:nvSpPr>
        <p:spPr/>
        <p:txBody>
          <a:bodyPr/>
          <a:lstStyle/>
          <a:p>
            <a:fld id="{72A98194-5DC2-436A-AA23-87554DAA05F1}" type="slidenum">
              <a:rPr lang="ja-JP" altLang="en-US" sz="1800" smtClean="0"/>
              <a:pPr/>
              <a:t>3</a:t>
            </a:fld>
            <a:endParaRPr lang="ja-JP" altLang="en-US" sz="1800"/>
          </a:p>
        </p:txBody>
      </p:sp>
      <p:sp>
        <p:nvSpPr>
          <p:cNvPr id="5" name="テキスト ボックス 4">
            <a:extLst>
              <a:ext uri="{FF2B5EF4-FFF2-40B4-BE49-F238E27FC236}">
                <a16:creationId xmlns:a16="http://schemas.microsoft.com/office/drawing/2014/main" id="{D82A990A-D9EE-44D6-917C-4C15C53C798F}"/>
              </a:ext>
            </a:extLst>
          </p:cNvPr>
          <p:cNvSpPr txBox="1"/>
          <p:nvPr/>
        </p:nvSpPr>
        <p:spPr>
          <a:xfrm>
            <a:off x="465920" y="1278301"/>
            <a:ext cx="8343118" cy="646331"/>
          </a:xfrm>
          <a:prstGeom prst="rect">
            <a:avLst/>
          </a:prstGeom>
          <a:solidFill>
            <a:schemeClr val="accent3">
              <a:lumMod val="20000"/>
              <a:lumOff val="80000"/>
            </a:schemeClr>
          </a:solidFill>
          <a:ln>
            <a:solidFill>
              <a:schemeClr val="tx1"/>
            </a:solidFill>
          </a:ln>
        </p:spPr>
        <p:txBody>
          <a:bodyPr wrap="square" rtlCol="0">
            <a:spAutoFit/>
          </a:bodyPr>
          <a:lstStyle/>
          <a:p>
            <a:r>
              <a:rPr lang="en-US" altLang="ja-JP" dirty="0"/>
              <a:t>2023</a:t>
            </a:r>
            <a:r>
              <a:rPr lang="ja-JP" altLang="en-US" dirty="0"/>
              <a:t>年</a:t>
            </a:r>
            <a:r>
              <a:rPr lang="en-US" altLang="ja-JP" dirty="0"/>
              <a:t>4</a:t>
            </a:r>
            <a:r>
              <a:rPr lang="ja-JP" altLang="en-US" dirty="0"/>
              <a:t>月～</a:t>
            </a:r>
            <a:r>
              <a:rPr lang="en-US" altLang="ja-JP" dirty="0"/>
              <a:t>2024</a:t>
            </a:r>
            <a:r>
              <a:rPr lang="ja-JP" altLang="en-US" dirty="0"/>
              <a:t>年</a:t>
            </a:r>
            <a:r>
              <a:rPr lang="en-US" altLang="ja-JP" dirty="0"/>
              <a:t>3</a:t>
            </a:r>
            <a:r>
              <a:rPr lang="ja-JP" altLang="en-US" dirty="0"/>
              <a:t>月　　</a:t>
            </a:r>
            <a:r>
              <a:rPr lang="en-US" altLang="ja-JP" dirty="0"/>
              <a:t>(</a:t>
            </a:r>
            <a:r>
              <a:rPr lang="ja-JP" altLang="en-US" dirty="0"/>
              <a:t>有効回答数：</a:t>
            </a:r>
            <a:r>
              <a:rPr lang="en-US" altLang="ja-JP" dirty="0"/>
              <a:t>1,628</a:t>
            </a:r>
            <a:r>
              <a:rPr lang="ja-JP" altLang="en-US" dirty="0"/>
              <a:t>件</a:t>
            </a:r>
            <a:r>
              <a:rPr lang="en-US" altLang="ja-JP" dirty="0"/>
              <a:t>)</a:t>
            </a:r>
            <a:endParaRPr lang="ja-JP" altLang="en-US" dirty="0"/>
          </a:p>
          <a:p>
            <a:r>
              <a:rPr lang="ja-JP" altLang="en-US" dirty="0"/>
              <a:t>　　　　　　　　　　</a:t>
            </a:r>
            <a:r>
              <a:rPr lang="en-US" altLang="ja-JP" sz="1600" dirty="0"/>
              <a:t>※</a:t>
            </a:r>
            <a:r>
              <a:rPr lang="ja-JP" altLang="en-US" sz="1600" dirty="0"/>
              <a:t>損保ジャパン社　お客様評価確認アンケート　</a:t>
            </a:r>
            <a:r>
              <a:rPr lang="en-US" altLang="ja-JP" sz="1600" dirty="0"/>
              <a:t>(</a:t>
            </a:r>
            <a:r>
              <a:rPr lang="ja-JP" altLang="en-US" sz="1600" dirty="0"/>
              <a:t>対象：自動車保険ご契約者</a:t>
            </a:r>
            <a:r>
              <a:rPr lang="en-US" altLang="ja-JP" sz="1600" dirty="0"/>
              <a:t>)</a:t>
            </a:r>
            <a:endParaRPr lang="ja-JP" altLang="en-US" sz="1600" dirty="0"/>
          </a:p>
        </p:txBody>
      </p:sp>
      <p:sp>
        <p:nvSpPr>
          <p:cNvPr id="4" name="正方形/長方形 3">
            <a:extLst>
              <a:ext uri="{FF2B5EF4-FFF2-40B4-BE49-F238E27FC236}">
                <a16:creationId xmlns:a16="http://schemas.microsoft.com/office/drawing/2014/main" id="{2EE572E1-0A67-4364-95C4-E0CBD3490C33}"/>
              </a:ext>
            </a:extLst>
          </p:cNvPr>
          <p:cNvSpPr/>
          <p:nvPr/>
        </p:nvSpPr>
        <p:spPr>
          <a:xfrm>
            <a:off x="465920" y="1977334"/>
            <a:ext cx="8061998" cy="646331"/>
          </a:xfrm>
          <a:prstGeom prst="rect">
            <a:avLst/>
          </a:prstGeom>
          <a:ln>
            <a:solidFill>
              <a:schemeClr val="bg1"/>
            </a:solidFill>
          </a:ln>
        </p:spPr>
        <p:txBody>
          <a:bodyPr wrap="square">
            <a:spAutoFit/>
          </a:bodyPr>
          <a:lstStyle/>
          <a:p>
            <a:r>
              <a:rPr lang="ja-JP" altLang="en-US" dirty="0"/>
              <a:t>　</a:t>
            </a:r>
            <a:r>
              <a:rPr lang="en-US" altLang="ja-JP" dirty="0"/>
              <a:t>※</a:t>
            </a:r>
            <a:r>
              <a:rPr lang="ja-JP" altLang="en-US" dirty="0"/>
              <a:t>質問項目：</a:t>
            </a:r>
            <a:endParaRPr lang="en-US" altLang="ja-JP" dirty="0"/>
          </a:p>
          <a:p>
            <a:r>
              <a:rPr lang="ja-JP" altLang="en-US" dirty="0"/>
              <a:t>　　　代理店の手続きや日頃の対応の満足度としてあてはまる数字を１つお選びください</a:t>
            </a:r>
          </a:p>
        </p:txBody>
      </p:sp>
      <p:sp>
        <p:nvSpPr>
          <p:cNvPr id="7" name="正方形/長方形 6">
            <a:extLst>
              <a:ext uri="{FF2B5EF4-FFF2-40B4-BE49-F238E27FC236}">
                <a16:creationId xmlns:a16="http://schemas.microsoft.com/office/drawing/2014/main" id="{6F7A3C7D-F117-4EE8-A2E3-FE9A1F2E50C1}"/>
              </a:ext>
            </a:extLst>
          </p:cNvPr>
          <p:cNvSpPr/>
          <p:nvPr/>
        </p:nvSpPr>
        <p:spPr>
          <a:xfrm>
            <a:off x="282911" y="904249"/>
            <a:ext cx="3227730"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①お客様アンケート実施結果</a:t>
            </a:r>
            <a:endParaRPr lang="ja-JP" altLang="en-US" sz="2000" b="1" dirty="0"/>
          </a:p>
        </p:txBody>
      </p:sp>
      <p:pic>
        <p:nvPicPr>
          <p:cNvPr id="3" name="図 2">
            <a:extLst>
              <a:ext uri="{FF2B5EF4-FFF2-40B4-BE49-F238E27FC236}">
                <a16:creationId xmlns:a16="http://schemas.microsoft.com/office/drawing/2014/main" id="{3C138C01-F1AF-51AD-C628-7CC111613FF9}"/>
              </a:ext>
            </a:extLst>
          </p:cNvPr>
          <p:cNvPicPr>
            <a:picLocks noChangeAspect="1"/>
          </p:cNvPicPr>
          <p:nvPr/>
        </p:nvPicPr>
        <p:blipFill>
          <a:blip r:embed="rId2"/>
          <a:stretch>
            <a:fillRect/>
          </a:stretch>
        </p:blipFill>
        <p:spPr>
          <a:xfrm>
            <a:off x="282911" y="2770848"/>
            <a:ext cx="3168426" cy="3357900"/>
          </a:xfrm>
          <a:prstGeom prst="rect">
            <a:avLst/>
          </a:prstGeom>
        </p:spPr>
      </p:pic>
      <p:sp>
        <p:nvSpPr>
          <p:cNvPr id="8" name="テキスト ボックス 7">
            <a:extLst>
              <a:ext uri="{FF2B5EF4-FFF2-40B4-BE49-F238E27FC236}">
                <a16:creationId xmlns:a16="http://schemas.microsoft.com/office/drawing/2014/main" id="{98D26C61-224C-43F7-182F-A1225C17C3CD}"/>
              </a:ext>
            </a:extLst>
          </p:cNvPr>
          <p:cNvSpPr txBox="1"/>
          <p:nvPr/>
        </p:nvSpPr>
        <p:spPr>
          <a:xfrm>
            <a:off x="3532364" y="2665049"/>
            <a:ext cx="5276674" cy="3877985"/>
          </a:xfrm>
          <a:prstGeom prst="rect">
            <a:avLst/>
          </a:prstGeom>
          <a:solidFill>
            <a:schemeClr val="accent5">
              <a:lumMod val="20000"/>
              <a:lumOff val="80000"/>
            </a:schemeClr>
          </a:solidFill>
          <a:ln>
            <a:solidFill>
              <a:schemeClr val="tx1"/>
            </a:solidFill>
          </a:ln>
        </p:spPr>
        <p:txBody>
          <a:bodyPr wrap="square" rtlCol="0">
            <a:spAutoFit/>
          </a:bodyPr>
          <a:lstStyle/>
          <a:p>
            <a:r>
              <a:rPr lang="ja-JP" altLang="en-US" b="1" dirty="0"/>
              <a:t>＜</a:t>
            </a:r>
            <a:r>
              <a:rPr kumimoji="1" lang="ja-JP" altLang="en-US" b="1" dirty="0"/>
              <a:t>アンケートから</a:t>
            </a:r>
            <a:r>
              <a:rPr lang="ja-JP" altLang="en-US" b="1" dirty="0"/>
              <a:t>分かったこと＞</a:t>
            </a:r>
            <a:endParaRPr kumimoji="1" lang="ja-JP" altLang="en-US" b="1" dirty="0"/>
          </a:p>
          <a:p>
            <a:r>
              <a:rPr lang="ja-JP" altLang="en-US" sz="1600" dirty="0"/>
              <a:t>　・</a:t>
            </a:r>
            <a:r>
              <a:rPr lang="en-US" altLang="ja-JP" sz="1600" dirty="0"/>
              <a:t>7</a:t>
            </a:r>
            <a:r>
              <a:rPr lang="ja-JP" altLang="en-US" sz="1600" dirty="0"/>
              <a:t>点以上のご回答　→　</a:t>
            </a:r>
            <a:r>
              <a:rPr lang="en-US" altLang="ja-JP" sz="1600" dirty="0"/>
              <a:t>85%</a:t>
            </a:r>
            <a:r>
              <a:rPr lang="ja-JP" altLang="en-US" sz="1600" dirty="0"/>
              <a:t>（前年比　▲</a:t>
            </a:r>
            <a:r>
              <a:rPr lang="en-US" altLang="ja-JP" sz="1600" dirty="0"/>
              <a:t>3</a:t>
            </a:r>
            <a:r>
              <a:rPr lang="ja-JP" altLang="en-US" sz="1600" dirty="0"/>
              <a:t>ポイント）</a:t>
            </a:r>
            <a:endParaRPr lang="en-US" altLang="ja-JP" sz="1600" dirty="0"/>
          </a:p>
          <a:p>
            <a:r>
              <a:rPr lang="ja-JP" altLang="en-US" sz="1600" dirty="0"/>
              <a:t>　　　担当者の対応が良い、丁寧な説明をしていただけると</a:t>
            </a:r>
            <a:endParaRPr lang="en-US" altLang="ja-JP" sz="1600" dirty="0"/>
          </a:p>
          <a:p>
            <a:r>
              <a:rPr lang="ja-JP" altLang="en-US" sz="1600" dirty="0"/>
              <a:t>　　　比較的満足な印象をお持ちいただいております。</a:t>
            </a:r>
            <a:endParaRPr lang="en-US" altLang="ja-JP" sz="1600" dirty="0"/>
          </a:p>
          <a:p>
            <a:r>
              <a:rPr lang="ja-JP" altLang="en-US" sz="1600" dirty="0"/>
              <a:t>　・</a:t>
            </a:r>
            <a:r>
              <a:rPr lang="en-US" altLang="ja-JP" sz="1600" dirty="0"/>
              <a:t>6</a:t>
            </a:r>
            <a:r>
              <a:rPr lang="ja-JP" altLang="en-US" sz="1600" dirty="0"/>
              <a:t>点以下のご回答　→　</a:t>
            </a:r>
            <a:r>
              <a:rPr lang="en-US" altLang="ja-JP" sz="1600" dirty="0"/>
              <a:t>15%</a:t>
            </a:r>
            <a:r>
              <a:rPr lang="ja-JP" altLang="en-US" sz="1600" dirty="0"/>
              <a:t>（前年比　＋</a:t>
            </a:r>
            <a:r>
              <a:rPr lang="en-US" altLang="ja-JP" sz="1600" dirty="0"/>
              <a:t>3</a:t>
            </a:r>
            <a:r>
              <a:rPr lang="ja-JP" altLang="en-US" sz="1600" dirty="0"/>
              <a:t>ポイント）</a:t>
            </a:r>
          </a:p>
          <a:p>
            <a:r>
              <a:rPr lang="ja-JP" altLang="en-US" sz="1600" dirty="0">
                <a:solidFill>
                  <a:srgbClr val="FF0000"/>
                </a:solidFill>
              </a:rPr>
              <a:t>　　　</a:t>
            </a:r>
            <a:r>
              <a:rPr lang="en-US" altLang="ja-JP" sz="1600" dirty="0"/>
              <a:t>WEB</a:t>
            </a:r>
            <a:r>
              <a:rPr lang="ja-JP" altLang="en-US" sz="1600" dirty="0"/>
              <a:t>更新画面の操作性が悪い、グループ会社だから</a:t>
            </a:r>
            <a:endParaRPr lang="en-US" altLang="ja-JP" sz="1600" dirty="0"/>
          </a:p>
          <a:p>
            <a:r>
              <a:rPr lang="ja-JP" altLang="en-US" sz="1600" dirty="0"/>
              <a:t>　　　継続しているというご意見もみられました。</a:t>
            </a:r>
          </a:p>
          <a:p>
            <a:r>
              <a:rPr lang="ja-JP" altLang="en-US" b="1" dirty="0"/>
              <a:t>＜アンケート</a:t>
            </a:r>
            <a:r>
              <a:rPr kumimoji="1" lang="ja-JP" altLang="en-US" b="1" dirty="0"/>
              <a:t>結果からの考察＞</a:t>
            </a:r>
          </a:p>
          <a:p>
            <a:r>
              <a:rPr lang="ja-JP" altLang="en-US" sz="1600" b="1" dirty="0"/>
              <a:t>　</a:t>
            </a:r>
            <a:r>
              <a:rPr lang="ja-JP" altLang="en-US" sz="1600" dirty="0"/>
              <a:t>・お客さま対応については比較的ご満足をいただいておりますが、</a:t>
            </a:r>
            <a:endParaRPr lang="en-US" altLang="ja-JP" sz="1600" dirty="0"/>
          </a:p>
          <a:p>
            <a:r>
              <a:rPr lang="ja-JP" altLang="en-US" sz="1600" dirty="0"/>
              <a:t>　 </a:t>
            </a:r>
            <a:r>
              <a:rPr lang="en-US" altLang="ja-JP" sz="1600" dirty="0"/>
              <a:t>WEB</a:t>
            </a:r>
            <a:r>
              <a:rPr lang="ja-JP" altLang="en-US" sz="1600" dirty="0"/>
              <a:t>更新の面倒さ、メリット、補償内容の説明など</a:t>
            </a:r>
            <a:endParaRPr lang="en-US" altLang="ja-JP" sz="1600" dirty="0"/>
          </a:p>
          <a:p>
            <a:r>
              <a:rPr lang="ja-JP" altLang="en-US" sz="1600" dirty="0"/>
              <a:t>　 </a:t>
            </a:r>
            <a:r>
              <a:rPr lang="en-US" altLang="ja-JP" sz="1600" dirty="0"/>
              <a:t>WEB</a:t>
            </a:r>
            <a:r>
              <a:rPr lang="ja-JP" altLang="en-US" sz="1600" dirty="0"/>
              <a:t>更新についてのご意見を多く頂戴しております。</a:t>
            </a:r>
            <a:endParaRPr lang="en-US" altLang="ja-JP" sz="1600" dirty="0"/>
          </a:p>
          <a:p>
            <a:r>
              <a:rPr lang="ja-JP" altLang="en-US" b="1" dirty="0"/>
              <a:t>＜</a:t>
            </a:r>
            <a:r>
              <a:rPr kumimoji="1" lang="ja-JP" altLang="en-US" b="1" dirty="0"/>
              <a:t>今後</a:t>
            </a:r>
            <a:r>
              <a:rPr lang="ja-JP" altLang="en-US" b="1" dirty="0"/>
              <a:t>に向けて＞</a:t>
            </a:r>
            <a:endParaRPr kumimoji="1" lang="ja-JP" altLang="en-US" b="1" dirty="0"/>
          </a:p>
          <a:p>
            <a:r>
              <a:rPr lang="ja-JP" altLang="en-US" sz="1600" b="1" dirty="0"/>
              <a:t>　</a:t>
            </a:r>
            <a:r>
              <a:rPr lang="ja-JP" altLang="en-US" sz="1600" dirty="0"/>
              <a:t>・分かりやすい</a:t>
            </a:r>
            <a:r>
              <a:rPr lang="en-US" altLang="ja-JP" sz="1600" dirty="0"/>
              <a:t>WEB</a:t>
            </a:r>
            <a:r>
              <a:rPr lang="ja-JP" altLang="en-US" sz="1600" dirty="0"/>
              <a:t>更新画面になるよう保険会社に働きかけ、</a:t>
            </a:r>
            <a:endParaRPr lang="en-US" altLang="ja-JP" sz="1600" dirty="0"/>
          </a:p>
          <a:p>
            <a:r>
              <a:rPr lang="ja-JP" altLang="en-US" sz="1600" dirty="0"/>
              <a:t>　 合わせて</a:t>
            </a:r>
            <a:r>
              <a:rPr kumimoji="1" lang="ja-JP" altLang="en-US" sz="1600" dirty="0"/>
              <a:t>分かりやすいご案内方法、</a:t>
            </a:r>
            <a:r>
              <a:rPr lang="ja-JP" altLang="en-US" sz="1600" dirty="0"/>
              <a:t>電話での対応</a:t>
            </a:r>
            <a:r>
              <a:rPr kumimoji="1" lang="ja-JP" altLang="en-US" sz="1600" dirty="0"/>
              <a:t>などに</a:t>
            </a:r>
            <a:endParaRPr kumimoji="1" lang="en-US" altLang="ja-JP" sz="1600" dirty="0"/>
          </a:p>
          <a:p>
            <a:r>
              <a:rPr lang="ja-JP" altLang="en-US" sz="1600" dirty="0"/>
              <a:t>　 </a:t>
            </a:r>
            <a:r>
              <a:rPr kumimoji="1" lang="ja-JP" altLang="en-US" sz="1600" dirty="0"/>
              <a:t>ついて検討</a:t>
            </a:r>
            <a:r>
              <a:rPr lang="ja-JP" altLang="en-US" sz="1600" dirty="0"/>
              <a:t>いたしてまいります</a:t>
            </a:r>
            <a:r>
              <a:rPr kumimoji="1" lang="ja-JP" altLang="en-US" sz="1600" dirty="0"/>
              <a:t>。</a:t>
            </a:r>
            <a:endParaRPr kumimoji="1" lang="en-US" altLang="ja-JP" sz="1600" dirty="0"/>
          </a:p>
        </p:txBody>
      </p:sp>
    </p:spTree>
    <p:extLst>
      <p:ext uri="{BB962C8B-B14F-4D97-AF65-F5344CB8AC3E}">
        <p14:creationId xmlns:p14="http://schemas.microsoft.com/office/powerpoint/2010/main" val="862265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p:txBody>
          <a:bodyPr>
            <a:normAutofit/>
          </a:bodyPr>
          <a:lstStyle/>
          <a:p>
            <a:r>
              <a:rPr lang="ja-JP" altLang="en-US" sz="2800" dirty="0"/>
              <a:t>お客様満足度向上への取り組み</a:t>
            </a:r>
            <a:r>
              <a:rPr lang="en-US" altLang="ja-JP" sz="2800" dirty="0"/>
              <a:t>(2)</a:t>
            </a:r>
            <a:r>
              <a:rPr lang="ja-JP" altLang="en-US" sz="2800" dirty="0"/>
              <a:t>　</a:t>
            </a:r>
            <a:endParaRPr kumimoji="1" lang="ja-JP" altLang="en-US" sz="2800" b="0" dirty="0"/>
          </a:p>
        </p:txBody>
      </p:sp>
      <p:sp>
        <p:nvSpPr>
          <p:cNvPr id="6" name="スライド番号プレースホルダー 5">
            <a:extLst>
              <a:ext uri="{FF2B5EF4-FFF2-40B4-BE49-F238E27FC236}">
                <a16:creationId xmlns:a16="http://schemas.microsoft.com/office/drawing/2014/main" id="{3D0EB74F-FF68-4A0E-9A17-DAAF49B79C07}"/>
              </a:ext>
            </a:extLst>
          </p:cNvPr>
          <p:cNvSpPr>
            <a:spLocks noGrp="1"/>
          </p:cNvSpPr>
          <p:nvPr>
            <p:ph type="sldNum" sz="quarter" idx="4"/>
          </p:nvPr>
        </p:nvSpPr>
        <p:spPr>
          <a:xfrm>
            <a:off x="7012800" y="6526415"/>
            <a:ext cx="2131200" cy="183600"/>
          </a:xfrm>
        </p:spPr>
        <p:txBody>
          <a:bodyPr/>
          <a:lstStyle/>
          <a:p>
            <a:fld id="{72A98194-5DC2-436A-AA23-87554DAA05F1}" type="slidenum">
              <a:rPr lang="ja-JP" altLang="en-US" sz="1800" smtClean="0"/>
              <a:pPr/>
              <a:t>4</a:t>
            </a:fld>
            <a:endParaRPr lang="ja-JP" altLang="en-US" sz="1800" dirty="0"/>
          </a:p>
        </p:txBody>
      </p:sp>
      <p:sp>
        <p:nvSpPr>
          <p:cNvPr id="3" name="テキスト ボックス 2">
            <a:extLst>
              <a:ext uri="{FF2B5EF4-FFF2-40B4-BE49-F238E27FC236}">
                <a16:creationId xmlns:a16="http://schemas.microsoft.com/office/drawing/2014/main" id="{BB350E30-CE3D-4047-AFE9-022308FA8108}"/>
              </a:ext>
            </a:extLst>
          </p:cNvPr>
          <p:cNvSpPr txBox="1"/>
          <p:nvPr/>
        </p:nvSpPr>
        <p:spPr>
          <a:xfrm>
            <a:off x="523460" y="1354818"/>
            <a:ext cx="8371435" cy="1200329"/>
          </a:xfrm>
          <a:prstGeom prst="rect">
            <a:avLst/>
          </a:prstGeom>
          <a:solidFill>
            <a:schemeClr val="accent3">
              <a:lumMod val="20000"/>
              <a:lumOff val="80000"/>
            </a:schemeClr>
          </a:solidFill>
          <a:ln>
            <a:solidFill>
              <a:schemeClr val="tx1"/>
            </a:solidFill>
          </a:ln>
        </p:spPr>
        <p:txBody>
          <a:bodyPr wrap="square" rtlCol="0">
            <a:spAutoFit/>
          </a:bodyPr>
          <a:lstStyle/>
          <a:p>
            <a:r>
              <a:rPr lang="ja-JP" altLang="en-US" dirty="0"/>
              <a:t>　お客様から選ばれ、評価をいただいているひとつの基準と考えております。</a:t>
            </a:r>
          </a:p>
          <a:p>
            <a:r>
              <a:rPr lang="ja-JP" altLang="en-US" dirty="0"/>
              <a:t>　　　　　　　　　　</a:t>
            </a:r>
            <a:r>
              <a:rPr kumimoji="1" lang="ja-JP" altLang="en-US" dirty="0"/>
              <a:t>　　　　　　　</a:t>
            </a:r>
            <a:endParaRPr lang="ja-JP" altLang="en-US" dirty="0">
              <a:solidFill>
                <a:srgbClr val="FF0000"/>
              </a:solidFill>
            </a:endParaRPr>
          </a:p>
          <a:p>
            <a:endParaRPr kumimoji="1" lang="ja-JP" altLang="en-US" dirty="0">
              <a:solidFill>
                <a:srgbClr val="FF0000"/>
              </a:solidFill>
            </a:endParaRPr>
          </a:p>
          <a:p>
            <a:endParaRPr kumimoji="1" lang="ja-JP" altLang="en-US" dirty="0">
              <a:solidFill>
                <a:srgbClr val="FF0000"/>
              </a:solidFill>
            </a:endParaRPr>
          </a:p>
        </p:txBody>
      </p:sp>
      <p:graphicFrame>
        <p:nvGraphicFramePr>
          <p:cNvPr id="4" name="表 4">
            <a:extLst>
              <a:ext uri="{FF2B5EF4-FFF2-40B4-BE49-F238E27FC236}">
                <a16:creationId xmlns:a16="http://schemas.microsoft.com/office/drawing/2014/main" id="{4A945216-7C14-4EAB-8D74-CB0DF220B8FA}"/>
              </a:ext>
            </a:extLst>
          </p:cNvPr>
          <p:cNvGraphicFramePr>
            <a:graphicFrameLocks noGrp="1"/>
          </p:cNvGraphicFramePr>
          <p:nvPr>
            <p:extLst>
              <p:ext uri="{D42A27DB-BD31-4B8C-83A1-F6EECF244321}">
                <p14:modId xmlns:p14="http://schemas.microsoft.com/office/powerpoint/2010/main" val="374000572"/>
              </p:ext>
            </p:extLst>
          </p:nvPr>
        </p:nvGraphicFramePr>
        <p:xfrm>
          <a:off x="1524000" y="1765485"/>
          <a:ext cx="6096000" cy="741680"/>
        </p:xfrm>
        <a:graphic>
          <a:graphicData uri="http://schemas.openxmlformats.org/drawingml/2006/table">
            <a:tbl>
              <a:tblPr firstRow="1" bandRow="1">
                <a:tableStyleId>{7DF18680-E054-41AD-8BC1-D1AEF772440D}</a:tableStyleId>
              </a:tblPr>
              <a:tblGrid>
                <a:gridCol w="3048000">
                  <a:extLst>
                    <a:ext uri="{9D8B030D-6E8A-4147-A177-3AD203B41FA5}">
                      <a16:colId xmlns:a16="http://schemas.microsoft.com/office/drawing/2014/main" val="3388696548"/>
                    </a:ext>
                  </a:extLst>
                </a:gridCol>
                <a:gridCol w="3048000">
                  <a:extLst>
                    <a:ext uri="{9D8B030D-6E8A-4147-A177-3AD203B41FA5}">
                      <a16:colId xmlns:a16="http://schemas.microsoft.com/office/drawing/2014/main" val="1425724495"/>
                    </a:ext>
                  </a:extLst>
                </a:gridCol>
              </a:tblGrid>
              <a:tr h="370840">
                <a:tc>
                  <a:txBody>
                    <a:bodyPr/>
                    <a:lstStyle/>
                    <a:p>
                      <a:pPr algn="ctr"/>
                      <a:r>
                        <a:rPr kumimoji="1" lang="en-US" altLang="ja-JP" dirty="0"/>
                        <a:t>2023</a:t>
                      </a:r>
                      <a:r>
                        <a:rPr kumimoji="1" lang="ja-JP" altLang="en-US" dirty="0"/>
                        <a:t>年</a:t>
                      </a:r>
                      <a:r>
                        <a:rPr kumimoji="1" lang="en-US" altLang="ja-JP" dirty="0"/>
                        <a:t>3</a:t>
                      </a:r>
                      <a:r>
                        <a:rPr kumimoji="1" lang="ja-JP" altLang="en-US" dirty="0"/>
                        <a:t>月</a:t>
                      </a:r>
                    </a:p>
                  </a:txBody>
                  <a:tcPr/>
                </a:tc>
                <a:tc>
                  <a:txBody>
                    <a:bodyPr/>
                    <a:lstStyle/>
                    <a:p>
                      <a:pPr algn="ctr"/>
                      <a:r>
                        <a:rPr kumimoji="1" lang="en-US" altLang="ja-JP" dirty="0"/>
                        <a:t>2024</a:t>
                      </a:r>
                      <a:r>
                        <a:rPr kumimoji="1" lang="ja-JP" altLang="en-US" dirty="0"/>
                        <a:t>年</a:t>
                      </a:r>
                      <a:r>
                        <a:rPr kumimoji="1" lang="en-US" altLang="ja-JP" dirty="0"/>
                        <a:t>3</a:t>
                      </a:r>
                      <a:r>
                        <a:rPr kumimoji="1" lang="ja-JP" altLang="en-US" dirty="0"/>
                        <a:t>月</a:t>
                      </a:r>
                    </a:p>
                  </a:txBody>
                  <a:tcPr/>
                </a:tc>
                <a:extLst>
                  <a:ext uri="{0D108BD9-81ED-4DB2-BD59-A6C34878D82A}">
                    <a16:rowId xmlns:a16="http://schemas.microsoft.com/office/drawing/2014/main" val="1400251914"/>
                  </a:ext>
                </a:extLst>
              </a:tr>
              <a:tr h="370840">
                <a:tc>
                  <a:txBody>
                    <a:bodyPr/>
                    <a:lstStyle/>
                    <a:p>
                      <a:pPr algn="ctr"/>
                      <a:r>
                        <a:rPr kumimoji="1" lang="en-US" altLang="ja-JP" dirty="0"/>
                        <a:t>123,820</a:t>
                      </a:r>
                      <a:r>
                        <a:rPr kumimoji="1" lang="ja-JP" altLang="en-US" dirty="0"/>
                        <a:t>件</a:t>
                      </a:r>
                    </a:p>
                  </a:txBody>
                  <a:tcPr/>
                </a:tc>
                <a:tc>
                  <a:txBody>
                    <a:bodyPr/>
                    <a:lstStyle/>
                    <a:p>
                      <a:pPr algn="ctr"/>
                      <a:r>
                        <a:rPr kumimoji="1" lang="en-US" altLang="ja-JP" dirty="0">
                          <a:solidFill>
                            <a:schemeClr val="tx1"/>
                          </a:solidFill>
                        </a:rPr>
                        <a:t>123,733</a:t>
                      </a:r>
                      <a:r>
                        <a:rPr kumimoji="1" lang="ja-JP" altLang="en-US" dirty="0">
                          <a:solidFill>
                            <a:schemeClr val="tx1"/>
                          </a:solidFill>
                        </a:rPr>
                        <a:t>件 </a:t>
                      </a:r>
                      <a:r>
                        <a:rPr kumimoji="1" lang="en-US" altLang="ja-JP" sz="1100" dirty="0">
                          <a:solidFill>
                            <a:schemeClr val="tx1"/>
                          </a:solidFill>
                        </a:rPr>
                        <a:t>(</a:t>
                      </a:r>
                      <a:r>
                        <a:rPr kumimoji="1" lang="ja-JP" altLang="en-US" sz="1100" dirty="0">
                          <a:solidFill>
                            <a:schemeClr val="tx1"/>
                          </a:solidFill>
                        </a:rPr>
                        <a:t>▲</a:t>
                      </a:r>
                      <a:r>
                        <a:rPr kumimoji="1" lang="en-US" altLang="ja-JP" sz="1100" dirty="0">
                          <a:solidFill>
                            <a:schemeClr val="tx1"/>
                          </a:solidFill>
                        </a:rPr>
                        <a:t>87)</a:t>
                      </a:r>
                      <a:endParaRPr kumimoji="1" lang="ja-JP" altLang="en-US" sz="1100" dirty="0">
                        <a:solidFill>
                          <a:schemeClr val="tx1"/>
                        </a:solidFill>
                      </a:endParaRPr>
                    </a:p>
                  </a:txBody>
                  <a:tcPr/>
                </a:tc>
                <a:extLst>
                  <a:ext uri="{0D108BD9-81ED-4DB2-BD59-A6C34878D82A}">
                    <a16:rowId xmlns:a16="http://schemas.microsoft.com/office/drawing/2014/main" val="3385659106"/>
                  </a:ext>
                </a:extLst>
              </a:tr>
            </a:tbl>
          </a:graphicData>
        </a:graphic>
      </p:graphicFrame>
      <p:sp>
        <p:nvSpPr>
          <p:cNvPr id="5" name="正方形/長方形 4">
            <a:extLst>
              <a:ext uri="{FF2B5EF4-FFF2-40B4-BE49-F238E27FC236}">
                <a16:creationId xmlns:a16="http://schemas.microsoft.com/office/drawing/2014/main" id="{ACDE1712-0858-4F9B-B079-46A18CAE34C0}"/>
              </a:ext>
            </a:extLst>
          </p:cNvPr>
          <p:cNvSpPr/>
          <p:nvPr/>
        </p:nvSpPr>
        <p:spPr>
          <a:xfrm>
            <a:off x="3759301" y="3318627"/>
            <a:ext cx="5135594" cy="3477875"/>
          </a:xfrm>
          <a:prstGeom prst="rect">
            <a:avLst/>
          </a:prstGeom>
          <a:solidFill>
            <a:schemeClr val="accent5">
              <a:lumMod val="20000"/>
              <a:lumOff val="80000"/>
            </a:schemeClr>
          </a:solidFill>
          <a:ln>
            <a:solidFill>
              <a:schemeClr val="tx1"/>
            </a:solidFill>
          </a:ln>
        </p:spPr>
        <p:txBody>
          <a:bodyPr wrap="square">
            <a:spAutoFit/>
          </a:bodyPr>
          <a:lstStyle/>
          <a:p>
            <a:r>
              <a:rPr lang="ja-JP" altLang="en-US" sz="2000" b="1" dirty="0"/>
              <a:t>　　　　　　　＜今後に向けて＞</a:t>
            </a:r>
            <a:endParaRPr lang="en-US" altLang="ja-JP" sz="2000" b="1" dirty="0"/>
          </a:p>
          <a:p>
            <a:endParaRPr lang="ja-JP" altLang="en-US" sz="2000" b="1" dirty="0"/>
          </a:p>
          <a:p>
            <a:r>
              <a:rPr lang="ja-JP" altLang="en-US" dirty="0"/>
              <a:t>幅広い商品のご提供とタイムリーなご案内を行うことで、</a:t>
            </a:r>
            <a:r>
              <a:rPr lang="ja-JP" altLang="en-US" b="1" u="sng" dirty="0"/>
              <a:t>お客様の更なる安心のお手伝い</a:t>
            </a:r>
            <a:r>
              <a:rPr lang="ja-JP" altLang="en-US" dirty="0"/>
              <a:t>をさせていただきます。</a:t>
            </a:r>
          </a:p>
          <a:p>
            <a:r>
              <a:rPr lang="ja-JP" altLang="en-US" dirty="0"/>
              <a:t>　　　　　　　　　</a:t>
            </a:r>
          </a:p>
          <a:p>
            <a:r>
              <a:rPr lang="ja-JP" altLang="en-US" dirty="0"/>
              <a:t>　　</a:t>
            </a:r>
            <a:endParaRPr lang="en-US" altLang="ja-JP" dirty="0"/>
          </a:p>
          <a:p>
            <a:r>
              <a:rPr lang="ja-JP" altLang="en-US" dirty="0"/>
              <a:t>「お客様本位の業務運営」を軸とし、各種アンケートを</a:t>
            </a:r>
          </a:p>
          <a:p>
            <a:r>
              <a:rPr lang="ja-JP" altLang="en-US" dirty="0"/>
              <a:t>実施させていただくなどしてこまめな情報収集を行い、</a:t>
            </a:r>
          </a:p>
          <a:p>
            <a:r>
              <a:rPr lang="ja-JP" altLang="en-US" b="1" dirty="0"/>
              <a:t>お客様ニーズに沿った商品ラインアップ</a:t>
            </a:r>
            <a:r>
              <a:rPr lang="ja-JP" altLang="en-US" dirty="0"/>
              <a:t>の更なる充実</a:t>
            </a:r>
            <a:endParaRPr lang="en-US" altLang="ja-JP" dirty="0"/>
          </a:p>
          <a:p>
            <a:r>
              <a:rPr lang="ja-JP" altLang="en-US" dirty="0"/>
              <a:t>を継続してまいります。</a:t>
            </a:r>
            <a:endParaRPr lang="en-US" altLang="ja-JP" dirty="0"/>
          </a:p>
          <a:p>
            <a:r>
              <a:rPr lang="ja-JP" altLang="en-US" dirty="0"/>
              <a:t>併せて、今後もお一人お一人に</a:t>
            </a:r>
            <a:r>
              <a:rPr lang="ja-JP" altLang="en-US" b="1" dirty="0"/>
              <a:t>最適な商品をご提案</a:t>
            </a:r>
            <a:r>
              <a:rPr lang="ja-JP" altLang="en-US" dirty="0"/>
              <a:t>させていただきます。</a:t>
            </a:r>
            <a:endParaRPr lang="en-US" altLang="ja-JP" dirty="0"/>
          </a:p>
        </p:txBody>
      </p:sp>
      <p:graphicFrame>
        <p:nvGraphicFramePr>
          <p:cNvPr id="7" name="グラフ 6">
            <a:extLst>
              <a:ext uri="{FF2B5EF4-FFF2-40B4-BE49-F238E27FC236}">
                <a16:creationId xmlns:a16="http://schemas.microsoft.com/office/drawing/2014/main" id="{59256C86-394F-45C3-B05E-5037BDD03B1D}"/>
              </a:ext>
            </a:extLst>
          </p:cNvPr>
          <p:cNvGraphicFramePr/>
          <p:nvPr>
            <p:extLst>
              <p:ext uri="{D42A27DB-BD31-4B8C-83A1-F6EECF244321}">
                <p14:modId xmlns:p14="http://schemas.microsoft.com/office/powerpoint/2010/main" val="3475819976"/>
              </p:ext>
            </p:extLst>
          </p:nvPr>
        </p:nvGraphicFramePr>
        <p:xfrm>
          <a:off x="292302" y="3318626"/>
          <a:ext cx="3310658" cy="3477875"/>
        </p:xfrm>
        <a:graphic>
          <a:graphicData uri="http://schemas.openxmlformats.org/drawingml/2006/chart">
            <c:chart xmlns:c="http://schemas.openxmlformats.org/drawingml/2006/chart" xmlns:r="http://schemas.openxmlformats.org/officeDocument/2006/relationships" r:id="rId2"/>
          </a:graphicData>
        </a:graphic>
      </p:graphicFrame>
      <p:sp>
        <p:nvSpPr>
          <p:cNvPr id="9" name="矢印: 下 8">
            <a:extLst>
              <a:ext uri="{FF2B5EF4-FFF2-40B4-BE49-F238E27FC236}">
                <a16:creationId xmlns:a16="http://schemas.microsoft.com/office/drawing/2014/main" id="{6EA9AB53-7A08-4B76-8288-9D3A748CF8E5}"/>
              </a:ext>
            </a:extLst>
          </p:cNvPr>
          <p:cNvSpPr/>
          <p:nvPr/>
        </p:nvSpPr>
        <p:spPr>
          <a:xfrm>
            <a:off x="5969290" y="4589492"/>
            <a:ext cx="357808" cy="441412"/>
          </a:xfrm>
          <a:prstGeom prst="down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93B527A1-2B31-4925-B75B-0B24E6294F71}"/>
              </a:ext>
            </a:extLst>
          </p:cNvPr>
          <p:cNvSpPr/>
          <p:nvPr/>
        </p:nvSpPr>
        <p:spPr>
          <a:xfrm>
            <a:off x="329237" y="942146"/>
            <a:ext cx="5104154"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②保有契約件数　</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在職者＋退職者の契約件数</a:t>
            </a:r>
            <a:r>
              <a:rPr lang="en-US" altLang="ja-JP" sz="1400" b="1" dirty="0">
                <a:latin typeface="Meiryo UI" panose="020B0604030504040204" pitchFamily="50" charset="-128"/>
                <a:ea typeface="Meiryo UI" panose="020B0604030504040204" pitchFamily="50" charset="-128"/>
              </a:rPr>
              <a:t>)</a:t>
            </a:r>
            <a:endParaRPr lang="ja-JP" altLang="en-US" sz="1400" b="1" dirty="0"/>
          </a:p>
        </p:txBody>
      </p:sp>
      <p:sp>
        <p:nvSpPr>
          <p:cNvPr id="11" name="テキスト ボックス 10">
            <a:extLst>
              <a:ext uri="{FF2B5EF4-FFF2-40B4-BE49-F238E27FC236}">
                <a16:creationId xmlns:a16="http://schemas.microsoft.com/office/drawing/2014/main" id="{3643DAD5-0469-E55C-A121-57A6B81FDE46}"/>
              </a:ext>
            </a:extLst>
          </p:cNvPr>
          <p:cNvSpPr txBox="1"/>
          <p:nvPr/>
        </p:nvSpPr>
        <p:spPr>
          <a:xfrm>
            <a:off x="99769" y="2627260"/>
            <a:ext cx="8944462" cy="584775"/>
          </a:xfrm>
          <a:prstGeom prst="rect">
            <a:avLst/>
          </a:prstGeom>
          <a:noFill/>
        </p:spPr>
        <p:txBody>
          <a:bodyPr wrap="square" rtlCol="0">
            <a:spAutoFit/>
          </a:bodyPr>
          <a:lstStyle/>
          <a:p>
            <a:r>
              <a:rPr kumimoji="1" lang="en-US" altLang="ja-JP" sz="1600" dirty="0"/>
              <a:t>※</a:t>
            </a:r>
            <a:r>
              <a:rPr kumimoji="1" lang="ja-JP" altLang="en-US" sz="1600" dirty="0"/>
              <a:t>保険代理店としてこれらの商品販売を通し、商品を販売する保険会社から代理店手数料を受領しています</a:t>
            </a:r>
            <a:endParaRPr kumimoji="1" lang="en-US" altLang="ja-JP" sz="1600" dirty="0"/>
          </a:p>
          <a:p>
            <a:r>
              <a:rPr lang="ja-JP" altLang="en-US" sz="1600" dirty="0"/>
              <a:t>　 また「リコーグループ生命保険」で、お客様がご負担される制度運営費などを、パンフレットに開示しています</a:t>
            </a:r>
            <a:endParaRPr kumimoji="1" lang="ja-JP" altLang="en-US" sz="1600" dirty="0"/>
          </a:p>
        </p:txBody>
      </p:sp>
    </p:spTree>
    <p:extLst>
      <p:ext uri="{BB962C8B-B14F-4D97-AF65-F5344CB8AC3E}">
        <p14:creationId xmlns:p14="http://schemas.microsoft.com/office/powerpoint/2010/main" val="1986097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p:txBody>
          <a:bodyPr>
            <a:normAutofit/>
          </a:bodyPr>
          <a:lstStyle/>
          <a:p>
            <a:r>
              <a:rPr lang="ja-JP" altLang="en-US" sz="2800" dirty="0"/>
              <a:t>お客様満足度向上への取り組み</a:t>
            </a:r>
            <a:r>
              <a:rPr lang="en-US" altLang="ja-JP" sz="2800" dirty="0"/>
              <a:t>(3)</a:t>
            </a:r>
            <a:r>
              <a:rPr lang="ja-JP" altLang="en-US" sz="2800" dirty="0"/>
              <a:t>　</a:t>
            </a:r>
            <a:endParaRPr kumimoji="1" lang="ja-JP" altLang="en-US" sz="2800" b="0" dirty="0"/>
          </a:p>
        </p:txBody>
      </p:sp>
      <p:sp>
        <p:nvSpPr>
          <p:cNvPr id="6" name="スライド番号プレースホルダー 5">
            <a:extLst>
              <a:ext uri="{FF2B5EF4-FFF2-40B4-BE49-F238E27FC236}">
                <a16:creationId xmlns:a16="http://schemas.microsoft.com/office/drawing/2014/main" id="{3D0EB74F-FF68-4A0E-9A17-DAAF49B79C07}"/>
              </a:ext>
            </a:extLst>
          </p:cNvPr>
          <p:cNvSpPr>
            <a:spLocks noGrp="1"/>
          </p:cNvSpPr>
          <p:nvPr>
            <p:ph type="sldNum" sz="quarter" idx="4"/>
          </p:nvPr>
        </p:nvSpPr>
        <p:spPr>
          <a:xfrm>
            <a:off x="7012800" y="6512400"/>
            <a:ext cx="2131200" cy="183600"/>
          </a:xfrm>
        </p:spPr>
        <p:txBody>
          <a:bodyPr/>
          <a:lstStyle/>
          <a:p>
            <a:fld id="{72A98194-5DC2-436A-AA23-87554DAA05F1}" type="slidenum">
              <a:rPr lang="ja-JP" altLang="en-US" sz="1800" smtClean="0"/>
              <a:pPr/>
              <a:t>5</a:t>
            </a:fld>
            <a:endParaRPr lang="ja-JP" altLang="en-US" sz="1800"/>
          </a:p>
        </p:txBody>
      </p:sp>
      <p:sp>
        <p:nvSpPr>
          <p:cNvPr id="3" name="テキスト ボックス 2">
            <a:extLst>
              <a:ext uri="{FF2B5EF4-FFF2-40B4-BE49-F238E27FC236}">
                <a16:creationId xmlns:a16="http://schemas.microsoft.com/office/drawing/2014/main" id="{EDDCCB38-F409-4D78-B4F2-9B2C1EB58B2C}"/>
              </a:ext>
            </a:extLst>
          </p:cNvPr>
          <p:cNvSpPr txBox="1"/>
          <p:nvPr/>
        </p:nvSpPr>
        <p:spPr>
          <a:xfrm>
            <a:off x="345285" y="1390886"/>
            <a:ext cx="8463752" cy="1200329"/>
          </a:xfrm>
          <a:prstGeom prst="rect">
            <a:avLst/>
          </a:prstGeom>
          <a:solidFill>
            <a:schemeClr val="accent3">
              <a:lumMod val="20000"/>
              <a:lumOff val="80000"/>
            </a:schemeClr>
          </a:solidFill>
          <a:ln>
            <a:solidFill>
              <a:schemeClr val="tx1"/>
            </a:solidFill>
          </a:ln>
        </p:spPr>
        <p:txBody>
          <a:bodyPr wrap="square" rtlCol="0">
            <a:spAutoFit/>
          </a:bodyPr>
          <a:lstStyle/>
          <a:p>
            <a:r>
              <a:rPr lang="ja-JP" altLang="en-US" dirty="0"/>
              <a:t>保有契約件数と同様にご契約を満期日にて更新され、引き続きご継続いただいていることは、お客様から評価をいただいている表れだと考えております。</a:t>
            </a:r>
          </a:p>
          <a:p>
            <a:r>
              <a:rPr lang="ja-JP" altLang="en-US" dirty="0"/>
              <a:t>当社の損害保険商品の中で最もお取り扱いの多い自動車保険について、その実績を</a:t>
            </a:r>
            <a:endParaRPr lang="en-US" altLang="ja-JP" dirty="0"/>
          </a:p>
          <a:p>
            <a:r>
              <a:rPr lang="ja-JP" altLang="en-US" dirty="0"/>
              <a:t>お知らせいたします。</a:t>
            </a:r>
            <a:endParaRPr lang="en-US" altLang="ja-JP" dirty="0"/>
          </a:p>
        </p:txBody>
      </p:sp>
      <p:sp>
        <p:nvSpPr>
          <p:cNvPr id="5" name="テキスト ボックス 4">
            <a:extLst>
              <a:ext uri="{FF2B5EF4-FFF2-40B4-BE49-F238E27FC236}">
                <a16:creationId xmlns:a16="http://schemas.microsoft.com/office/drawing/2014/main" id="{2A714CF9-61B2-49E8-8089-EBA567ACE39C}"/>
              </a:ext>
            </a:extLst>
          </p:cNvPr>
          <p:cNvSpPr txBox="1"/>
          <p:nvPr/>
        </p:nvSpPr>
        <p:spPr>
          <a:xfrm>
            <a:off x="345285" y="2866709"/>
            <a:ext cx="4237038" cy="1477328"/>
          </a:xfrm>
          <a:prstGeom prst="rect">
            <a:avLst/>
          </a:prstGeom>
          <a:solidFill>
            <a:schemeClr val="accent6">
              <a:lumMod val="40000"/>
              <a:lumOff val="60000"/>
            </a:schemeClr>
          </a:solidFill>
          <a:ln>
            <a:solidFill>
              <a:schemeClr val="tx1"/>
            </a:solidFill>
          </a:ln>
        </p:spPr>
        <p:txBody>
          <a:bodyPr wrap="square" rtlCol="0">
            <a:spAutoFit/>
          </a:bodyPr>
          <a:lstStyle/>
          <a:p>
            <a:r>
              <a:rPr kumimoji="1" lang="ja-JP" altLang="en-US" b="1" dirty="0"/>
              <a:t>自動車保険　全国契約継続率　実績</a:t>
            </a:r>
          </a:p>
          <a:p>
            <a:endParaRPr lang="ja-JP" altLang="en-US" dirty="0"/>
          </a:p>
          <a:p>
            <a:endParaRPr kumimoji="1" lang="ja-JP" altLang="en-US" dirty="0"/>
          </a:p>
          <a:p>
            <a:endParaRPr lang="ja-JP" altLang="en-US" dirty="0"/>
          </a:p>
          <a:p>
            <a:endParaRPr kumimoji="1" lang="ja-JP" altLang="en-US" dirty="0"/>
          </a:p>
        </p:txBody>
      </p:sp>
      <p:graphicFrame>
        <p:nvGraphicFramePr>
          <p:cNvPr id="7" name="表 7">
            <a:extLst>
              <a:ext uri="{FF2B5EF4-FFF2-40B4-BE49-F238E27FC236}">
                <a16:creationId xmlns:a16="http://schemas.microsoft.com/office/drawing/2014/main" id="{A6D595D1-D4E4-45FB-9A9F-B30A41AB5A7F}"/>
              </a:ext>
            </a:extLst>
          </p:cNvPr>
          <p:cNvGraphicFramePr>
            <a:graphicFrameLocks noGrp="1"/>
          </p:cNvGraphicFramePr>
          <p:nvPr>
            <p:extLst>
              <p:ext uri="{D42A27DB-BD31-4B8C-83A1-F6EECF244321}">
                <p14:modId xmlns:p14="http://schemas.microsoft.com/office/powerpoint/2010/main" val="625023546"/>
              </p:ext>
            </p:extLst>
          </p:nvPr>
        </p:nvGraphicFramePr>
        <p:xfrm>
          <a:off x="489004" y="3397140"/>
          <a:ext cx="3972935" cy="741680"/>
        </p:xfrm>
        <a:graphic>
          <a:graphicData uri="http://schemas.openxmlformats.org/drawingml/2006/table">
            <a:tbl>
              <a:tblPr firstRow="1" bandRow="1">
                <a:tableStyleId>{21E4AEA4-8DFA-4A89-87EB-49C32662AFE0}</a:tableStyleId>
              </a:tblPr>
              <a:tblGrid>
                <a:gridCol w="1417934">
                  <a:extLst>
                    <a:ext uri="{9D8B030D-6E8A-4147-A177-3AD203B41FA5}">
                      <a16:colId xmlns:a16="http://schemas.microsoft.com/office/drawing/2014/main" val="2765000580"/>
                    </a:ext>
                  </a:extLst>
                </a:gridCol>
                <a:gridCol w="1457739">
                  <a:extLst>
                    <a:ext uri="{9D8B030D-6E8A-4147-A177-3AD203B41FA5}">
                      <a16:colId xmlns:a16="http://schemas.microsoft.com/office/drawing/2014/main" val="2073431324"/>
                    </a:ext>
                  </a:extLst>
                </a:gridCol>
                <a:gridCol w="1097262">
                  <a:extLst>
                    <a:ext uri="{9D8B030D-6E8A-4147-A177-3AD203B41FA5}">
                      <a16:colId xmlns:a16="http://schemas.microsoft.com/office/drawing/2014/main" val="2175289118"/>
                    </a:ext>
                  </a:extLst>
                </a:gridCol>
              </a:tblGrid>
              <a:tr h="370840">
                <a:tc>
                  <a:txBody>
                    <a:bodyPr/>
                    <a:lstStyle/>
                    <a:p>
                      <a:pPr algn="ctr"/>
                      <a:r>
                        <a:rPr kumimoji="1" lang="en-US" altLang="ja-JP" dirty="0"/>
                        <a:t>2023</a:t>
                      </a:r>
                      <a:r>
                        <a:rPr kumimoji="1" lang="ja-JP" altLang="en-US" dirty="0"/>
                        <a:t>年</a:t>
                      </a:r>
                      <a:r>
                        <a:rPr kumimoji="1" lang="en-US" altLang="ja-JP" dirty="0"/>
                        <a:t>3</a:t>
                      </a:r>
                      <a:r>
                        <a:rPr kumimoji="1" lang="ja-JP" altLang="en-US" dirty="0"/>
                        <a:t>月</a:t>
                      </a:r>
                    </a:p>
                  </a:txBody>
                  <a:tcPr/>
                </a:tc>
                <a:tc>
                  <a:txBody>
                    <a:bodyPr/>
                    <a:lstStyle/>
                    <a:p>
                      <a:pPr algn="ctr"/>
                      <a:r>
                        <a:rPr kumimoji="1" lang="en-US" altLang="ja-JP" dirty="0"/>
                        <a:t>2024</a:t>
                      </a:r>
                      <a:r>
                        <a:rPr kumimoji="1" lang="ja-JP" altLang="en-US" dirty="0"/>
                        <a:t>年</a:t>
                      </a:r>
                      <a:r>
                        <a:rPr kumimoji="1" lang="en-US" altLang="ja-JP" dirty="0"/>
                        <a:t>3</a:t>
                      </a:r>
                      <a:r>
                        <a:rPr kumimoji="1" lang="ja-JP" altLang="en-US" dirty="0"/>
                        <a:t>月</a:t>
                      </a:r>
                    </a:p>
                  </a:txBody>
                  <a:tcPr/>
                </a:tc>
                <a:tc>
                  <a:txBody>
                    <a:bodyPr/>
                    <a:lstStyle/>
                    <a:p>
                      <a:pPr algn="ctr"/>
                      <a:r>
                        <a:rPr kumimoji="1" lang="ja-JP" altLang="en-US" dirty="0"/>
                        <a:t>増加率</a:t>
                      </a:r>
                    </a:p>
                  </a:txBody>
                  <a:tcPr/>
                </a:tc>
                <a:extLst>
                  <a:ext uri="{0D108BD9-81ED-4DB2-BD59-A6C34878D82A}">
                    <a16:rowId xmlns:a16="http://schemas.microsoft.com/office/drawing/2014/main" val="351819262"/>
                  </a:ext>
                </a:extLst>
              </a:tr>
              <a:tr h="370840">
                <a:tc>
                  <a:txBody>
                    <a:bodyPr/>
                    <a:lstStyle/>
                    <a:p>
                      <a:pPr algn="ctr"/>
                      <a:r>
                        <a:rPr kumimoji="1" lang="en-US" altLang="ja-JP" dirty="0"/>
                        <a:t>97.0%</a:t>
                      </a:r>
                      <a:endParaRPr kumimoji="1" lang="ja-JP" altLang="en-US" dirty="0"/>
                    </a:p>
                  </a:txBody>
                  <a:tcPr/>
                </a:tc>
                <a:tc>
                  <a:txBody>
                    <a:bodyPr/>
                    <a:lstStyle/>
                    <a:p>
                      <a:pPr algn="ctr"/>
                      <a:r>
                        <a:rPr kumimoji="1" lang="en-US" altLang="ja-JP" dirty="0"/>
                        <a:t>97.0%</a:t>
                      </a:r>
                      <a:endParaRPr kumimoji="1" lang="ja-JP" altLang="en-US" dirty="0"/>
                    </a:p>
                  </a:txBody>
                  <a:tcPr/>
                </a:tc>
                <a:tc>
                  <a:txBody>
                    <a:bodyPr/>
                    <a:lstStyle/>
                    <a:p>
                      <a:pPr algn="ctr"/>
                      <a:r>
                        <a:rPr kumimoji="1" lang="en-US" altLang="ja-JP" dirty="0"/>
                        <a:t>0.0%</a:t>
                      </a:r>
                      <a:endParaRPr kumimoji="1" lang="ja-JP" altLang="en-US" dirty="0"/>
                    </a:p>
                  </a:txBody>
                  <a:tcPr/>
                </a:tc>
                <a:extLst>
                  <a:ext uri="{0D108BD9-81ED-4DB2-BD59-A6C34878D82A}">
                    <a16:rowId xmlns:a16="http://schemas.microsoft.com/office/drawing/2014/main" val="2654427217"/>
                  </a:ext>
                </a:extLst>
              </a:tr>
            </a:tbl>
          </a:graphicData>
        </a:graphic>
      </p:graphicFrame>
      <p:sp>
        <p:nvSpPr>
          <p:cNvPr id="9" name="テキスト ボックス 8">
            <a:extLst>
              <a:ext uri="{FF2B5EF4-FFF2-40B4-BE49-F238E27FC236}">
                <a16:creationId xmlns:a16="http://schemas.microsoft.com/office/drawing/2014/main" id="{C4678177-6B22-4D06-8A66-C3BAA7ADFB82}"/>
              </a:ext>
            </a:extLst>
          </p:cNvPr>
          <p:cNvSpPr txBox="1"/>
          <p:nvPr/>
        </p:nvSpPr>
        <p:spPr>
          <a:xfrm>
            <a:off x="4715720" y="2866709"/>
            <a:ext cx="4082995" cy="1600438"/>
          </a:xfrm>
          <a:prstGeom prst="rect">
            <a:avLst/>
          </a:prstGeom>
          <a:solidFill>
            <a:schemeClr val="accent5">
              <a:lumMod val="20000"/>
              <a:lumOff val="80000"/>
            </a:schemeClr>
          </a:solidFill>
          <a:ln>
            <a:solidFill>
              <a:schemeClr val="tx1"/>
            </a:solidFill>
          </a:ln>
        </p:spPr>
        <p:txBody>
          <a:bodyPr wrap="square" rtlCol="0">
            <a:spAutoFit/>
          </a:bodyPr>
          <a:lstStyle/>
          <a:p>
            <a:r>
              <a:rPr kumimoji="1" lang="ja-JP" altLang="en-US" sz="1600" b="1" dirty="0"/>
              <a:t>＜継続率からの考察＞</a:t>
            </a:r>
            <a:endParaRPr kumimoji="1" lang="en-US" altLang="ja-JP" sz="1600" b="1" dirty="0"/>
          </a:p>
          <a:p>
            <a:r>
              <a:rPr lang="ja-JP" altLang="en-US" sz="1600" dirty="0"/>
              <a:t>過去最高の</a:t>
            </a:r>
            <a:r>
              <a:rPr kumimoji="1" lang="ja-JP" altLang="en-US" sz="1600" dirty="0"/>
              <a:t>高い評価をいただけました。</a:t>
            </a:r>
          </a:p>
          <a:p>
            <a:r>
              <a:rPr lang="ja-JP" altLang="en-US" sz="1600" b="1" dirty="0"/>
              <a:t>＜今後に向けて＞</a:t>
            </a:r>
          </a:p>
          <a:p>
            <a:r>
              <a:rPr lang="ja-JP" altLang="en-US" sz="1600" dirty="0"/>
              <a:t>この評価を継続いただけるよう、更に</a:t>
            </a:r>
            <a:r>
              <a:rPr lang="ja-JP" altLang="en-US" sz="1600" b="1" dirty="0"/>
              <a:t>お客様の声に耳を傾け</a:t>
            </a:r>
            <a:r>
              <a:rPr lang="ja-JP" altLang="en-US" sz="1600" dirty="0"/>
              <a:t>、サービス向上につながる</a:t>
            </a:r>
            <a:endParaRPr kumimoji="1" lang="en-US" altLang="ja-JP" sz="1600" dirty="0"/>
          </a:p>
          <a:p>
            <a:r>
              <a:rPr kumimoji="1" lang="ja-JP" altLang="en-US" sz="1600" dirty="0"/>
              <a:t>努力を継続いたします</a:t>
            </a:r>
            <a:r>
              <a:rPr kumimoji="1" lang="ja-JP" altLang="en-US" dirty="0"/>
              <a:t>。</a:t>
            </a:r>
          </a:p>
        </p:txBody>
      </p:sp>
      <p:sp>
        <p:nvSpPr>
          <p:cNvPr id="4" name="正方形/長方形 3">
            <a:extLst>
              <a:ext uri="{FF2B5EF4-FFF2-40B4-BE49-F238E27FC236}">
                <a16:creationId xmlns:a16="http://schemas.microsoft.com/office/drawing/2014/main" id="{1E2D6642-D324-4186-B858-7647C3EFEED4}"/>
              </a:ext>
            </a:extLst>
          </p:cNvPr>
          <p:cNvSpPr/>
          <p:nvPr/>
        </p:nvSpPr>
        <p:spPr>
          <a:xfrm>
            <a:off x="397565" y="936171"/>
            <a:ext cx="3313044"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③契約継続率</a:t>
            </a:r>
            <a:r>
              <a:rPr lang="en-US" altLang="ja-JP" sz="2000" b="1" dirty="0"/>
              <a:t>(</a:t>
            </a:r>
            <a:r>
              <a:rPr lang="ja-JP" altLang="en-US" sz="2000" b="1" dirty="0"/>
              <a:t>自動車保険</a:t>
            </a:r>
            <a:r>
              <a:rPr lang="en-US" altLang="ja-JP" sz="2000" b="1" dirty="0"/>
              <a:t>)</a:t>
            </a:r>
            <a:endParaRPr lang="ja-JP" altLang="en-US" sz="2000" b="1" dirty="0"/>
          </a:p>
        </p:txBody>
      </p:sp>
      <p:sp>
        <p:nvSpPr>
          <p:cNvPr id="10" name="テキスト ボックス 9">
            <a:extLst>
              <a:ext uri="{FF2B5EF4-FFF2-40B4-BE49-F238E27FC236}">
                <a16:creationId xmlns:a16="http://schemas.microsoft.com/office/drawing/2014/main" id="{1A34F141-1A0D-9D85-1337-A22CC512CDF1}"/>
              </a:ext>
            </a:extLst>
          </p:cNvPr>
          <p:cNvSpPr txBox="1"/>
          <p:nvPr/>
        </p:nvSpPr>
        <p:spPr>
          <a:xfrm>
            <a:off x="338294" y="4669251"/>
            <a:ext cx="8467411" cy="2031325"/>
          </a:xfrm>
          <a:prstGeom prst="rect">
            <a:avLst/>
          </a:prstGeom>
          <a:solidFill>
            <a:schemeClr val="accent5">
              <a:lumMod val="20000"/>
              <a:lumOff val="80000"/>
            </a:schemeClr>
          </a:solidFill>
          <a:ln>
            <a:solidFill>
              <a:schemeClr val="tx1"/>
            </a:solidFill>
          </a:ln>
        </p:spPr>
        <p:txBody>
          <a:bodyPr wrap="square" rtlCol="0">
            <a:spAutoFit/>
          </a:bodyPr>
          <a:lstStyle/>
          <a:p>
            <a:r>
              <a:rPr kumimoji="1" lang="en-US" altLang="ja-JP" b="1" dirty="0"/>
              <a:t>&lt;</a:t>
            </a:r>
            <a:r>
              <a:rPr kumimoji="1" lang="ja-JP" altLang="en-US" b="1" dirty="0"/>
              <a:t>取り組んだ内容</a:t>
            </a:r>
            <a:r>
              <a:rPr kumimoji="1" lang="en-US" altLang="ja-JP" b="1" dirty="0"/>
              <a:t>&gt;</a:t>
            </a:r>
          </a:p>
          <a:p>
            <a:r>
              <a:rPr lang="ja-JP" altLang="en-US" sz="1400" dirty="0"/>
              <a:t>　</a:t>
            </a:r>
            <a:r>
              <a:rPr lang="ja-JP" altLang="en-US" dirty="0"/>
              <a:t>・環境保全の下、ペーパーレスによるより簡便なお手続き</a:t>
            </a:r>
            <a:r>
              <a:rPr lang="en-US" altLang="ja-JP" dirty="0"/>
              <a:t>(WEB</a:t>
            </a:r>
            <a:r>
              <a:rPr lang="ja-JP" altLang="en-US" dirty="0"/>
              <a:t>更改</a:t>
            </a:r>
            <a:r>
              <a:rPr lang="en-US" altLang="ja-JP" dirty="0"/>
              <a:t>)</a:t>
            </a:r>
            <a:r>
              <a:rPr lang="ja-JP" altLang="en-US" dirty="0"/>
              <a:t>を進めています。</a:t>
            </a:r>
          </a:p>
          <a:p>
            <a:r>
              <a:rPr lang="ja-JP" altLang="en-US" dirty="0"/>
              <a:t>　わかり易い操作ご案内書を作成、お問い合わせに対しては、ご不明点解決までを個別</a:t>
            </a:r>
          </a:p>
          <a:p>
            <a:r>
              <a:rPr lang="ja-JP" altLang="en-US" dirty="0"/>
              <a:t>　にご対応しています。</a:t>
            </a:r>
          </a:p>
          <a:p>
            <a:r>
              <a:rPr lang="ja-JP" altLang="en-US" dirty="0"/>
              <a:t>・満期更改日</a:t>
            </a:r>
            <a:r>
              <a:rPr lang="en-US" altLang="ja-JP" dirty="0"/>
              <a:t>2</a:t>
            </a:r>
            <a:r>
              <a:rPr lang="ja-JP" altLang="en-US" dirty="0"/>
              <a:t>ケ月前からご案内</a:t>
            </a:r>
            <a:r>
              <a:rPr lang="en-US" altLang="ja-JP" dirty="0"/>
              <a:t>(</a:t>
            </a:r>
            <a:r>
              <a:rPr lang="ja-JP" altLang="en-US" dirty="0"/>
              <a:t>早期更改お手続き</a:t>
            </a:r>
            <a:r>
              <a:rPr lang="en-US" altLang="ja-JP" dirty="0"/>
              <a:t>)</a:t>
            </a:r>
            <a:r>
              <a:rPr lang="ja-JP" altLang="en-US" dirty="0"/>
              <a:t>を開始し、余裕をもって内容ご検討</a:t>
            </a:r>
          </a:p>
          <a:p>
            <a:r>
              <a:rPr lang="ja-JP" altLang="en-US" dirty="0"/>
              <a:t>　頂いています。併せて、メールやお電話による数回のアクションを実施し、お手続き漏れ防止</a:t>
            </a:r>
          </a:p>
          <a:p>
            <a:r>
              <a:rPr lang="ja-JP" altLang="en-US" dirty="0"/>
              <a:t>　に繋がる活動を実施しています。</a:t>
            </a:r>
            <a:endParaRPr kumimoji="1" lang="ja-JP" altLang="en-US" dirty="0"/>
          </a:p>
        </p:txBody>
      </p:sp>
    </p:spTree>
    <p:extLst>
      <p:ext uri="{BB962C8B-B14F-4D97-AF65-F5344CB8AC3E}">
        <p14:creationId xmlns:p14="http://schemas.microsoft.com/office/powerpoint/2010/main" val="58386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p:txBody>
          <a:bodyPr>
            <a:normAutofit/>
          </a:bodyPr>
          <a:lstStyle/>
          <a:p>
            <a:r>
              <a:rPr lang="ja-JP" altLang="en-US" sz="2800" dirty="0"/>
              <a:t>人材育成についての取り組み</a:t>
            </a:r>
            <a:endParaRPr kumimoji="1" lang="ja-JP" altLang="en-US" sz="2800" dirty="0"/>
          </a:p>
        </p:txBody>
      </p:sp>
      <p:sp>
        <p:nvSpPr>
          <p:cNvPr id="9" name="テキスト ボックス 8">
            <a:extLst>
              <a:ext uri="{FF2B5EF4-FFF2-40B4-BE49-F238E27FC236}">
                <a16:creationId xmlns:a16="http://schemas.microsoft.com/office/drawing/2014/main" id="{1FB3AE4B-F0B3-469E-BE19-A8BB4D3E955D}"/>
              </a:ext>
            </a:extLst>
          </p:cNvPr>
          <p:cNvSpPr txBox="1"/>
          <p:nvPr/>
        </p:nvSpPr>
        <p:spPr>
          <a:xfrm>
            <a:off x="524860" y="1303844"/>
            <a:ext cx="8094280" cy="2154436"/>
          </a:xfrm>
          <a:prstGeom prst="rect">
            <a:avLst/>
          </a:prstGeom>
          <a:solidFill>
            <a:schemeClr val="accent6">
              <a:lumMod val="20000"/>
              <a:lumOff val="80000"/>
            </a:schemeClr>
          </a:solidFill>
          <a:ln>
            <a:solidFill>
              <a:schemeClr val="tx1"/>
            </a:solidFill>
          </a:ln>
        </p:spPr>
        <p:txBody>
          <a:bodyPr wrap="square" rtlCol="0">
            <a:spAutoFit/>
          </a:bodyPr>
          <a:lstStyle/>
          <a:p>
            <a:r>
              <a:rPr kumimoji="1" lang="en-US" altLang="ja-JP" dirty="0"/>
              <a:t>  1. </a:t>
            </a:r>
            <a:r>
              <a:rPr lang="ja-JP" altLang="en-US" dirty="0"/>
              <a:t>社内研修　　　　　　　　　 　</a:t>
            </a:r>
            <a:r>
              <a:rPr lang="en-US" altLang="ja-JP" dirty="0">
                <a:solidFill>
                  <a:srgbClr val="FF0000"/>
                </a:solidFill>
              </a:rPr>
              <a:t>10</a:t>
            </a:r>
            <a:r>
              <a:rPr lang="ja-JP" altLang="en-US" dirty="0">
                <a:solidFill>
                  <a:srgbClr val="FF0000"/>
                </a:solidFill>
              </a:rPr>
              <a:t>項目実施</a:t>
            </a:r>
          </a:p>
          <a:p>
            <a:r>
              <a:rPr kumimoji="1" lang="ja-JP" altLang="en-US" sz="1600" dirty="0"/>
              <a:t>　　　　コンプライアンス、商品、保険業法遵守、個人情報保護対応</a:t>
            </a:r>
            <a:r>
              <a:rPr lang="ja-JP" altLang="en-US" sz="1600" dirty="0"/>
              <a:t>ほか</a:t>
            </a:r>
            <a:endParaRPr lang="en-US" altLang="ja-JP" sz="1600" dirty="0"/>
          </a:p>
          <a:p>
            <a:endParaRPr kumimoji="1" lang="ja-JP" altLang="en-US" sz="1600" dirty="0"/>
          </a:p>
          <a:p>
            <a:r>
              <a:rPr lang="ja-JP" altLang="en-US" sz="1600" dirty="0"/>
              <a:t>　</a:t>
            </a:r>
            <a:r>
              <a:rPr lang="en-US" altLang="ja-JP" dirty="0"/>
              <a:t>2.</a:t>
            </a:r>
            <a:r>
              <a:rPr lang="ja-JP" altLang="en-US" dirty="0"/>
              <a:t> 保険会社</a:t>
            </a:r>
            <a:r>
              <a:rPr lang="en-US" altLang="ja-JP" dirty="0"/>
              <a:t>e-learning  </a:t>
            </a:r>
            <a:r>
              <a:rPr lang="ja-JP" altLang="en-US" dirty="0"/>
              <a:t>　　</a:t>
            </a:r>
            <a:r>
              <a:rPr lang="en-US" altLang="ja-JP" dirty="0">
                <a:solidFill>
                  <a:srgbClr val="FF0000"/>
                </a:solidFill>
              </a:rPr>
              <a:t>11</a:t>
            </a:r>
            <a:r>
              <a:rPr lang="ja-JP" altLang="en-US" dirty="0">
                <a:solidFill>
                  <a:srgbClr val="FF0000"/>
                </a:solidFill>
              </a:rPr>
              <a:t>項目実施</a:t>
            </a:r>
          </a:p>
          <a:p>
            <a:r>
              <a:rPr kumimoji="1" lang="en-US" altLang="ja-JP" sz="1600" dirty="0"/>
              <a:t>        </a:t>
            </a:r>
            <a:r>
              <a:rPr kumimoji="1" lang="ja-JP" altLang="en-US" sz="1600" dirty="0"/>
              <a:t>生命保険募集人継続教育、コンプライアンス研修、保険代理店業務</a:t>
            </a:r>
            <a:r>
              <a:rPr lang="ja-JP" altLang="en-US" sz="1600" dirty="0"/>
              <a:t>ほか</a:t>
            </a:r>
            <a:endParaRPr lang="en-US" altLang="ja-JP" sz="1600" dirty="0"/>
          </a:p>
          <a:p>
            <a:endParaRPr kumimoji="1" lang="ja-JP" altLang="en-US" sz="1600" dirty="0"/>
          </a:p>
          <a:p>
            <a:r>
              <a:rPr lang="ja-JP" altLang="en-US" sz="1600" dirty="0"/>
              <a:t>　</a:t>
            </a:r>
            <a:r>
              <a:rPr lang="en-US" altLang="ja-JP" dirty="0"/>
              <a:t>3.</a:t>
            </a:r>
            <a:r>
              <a:rPr lang="ja-JP" altLang="en-US" dirty="0"/>
              <a:t> 事業部内セルフチェック　　　</a:t>
            </a:r>
            <a:r>
              <a:rPr lang="ja-JP" altLang="en-US" dirty="0">
                <a:solidFill>
                  <a:srgbClr val="FF0000"/>
                </a:solidFill>
              </a:rPr>
              <a:t>本店・拠点全</a:t>
            </a:r>
            <a:r>
              <a:rPr lang="en-US" altLang="ja-JP" dirty="0">
                <a:solidFill>
                  <a:srgbClr val="FF0000"/>
                </a:solidFill>
              </a:rPr>
              <a:t>7</a:t>
            </a:r>
            <a:r>
              <a:rPr lang="ja-JP" altLang="en-US" dirty="0">
                <a:solidFill>
                  <a:srgbClr val="FF0000"/>
                </a:solidFill>
              </a:rPr>
              <a:t>か所完了し、大きな課題はありません</a:t>
            </a:r>
            <a:endParaRPr lang="en-US" altLang="ja-JP" dirty="0">
              <a:solidFill>
                <a:srgbClr val="FF0000"/>
              </a:solidFill>
            </a:endParaRPr>
          </a:p>
          <a:p>
            <a:r>
              <a:rPr kumimoji="1" lang="en-US" altLang="ja-JP" sz="1600" dirty="0"/>
              <a:t>        </a:t>
            </a:r>
            <a:r>
              <a:rPr kumimoji="1" lang="ja-JP" altLang="en-US" sz="1600" dirty="0"/>
              <a:t>保険業法遵守に基づいた業務運営</a:t>
            </a:r>
            <a:r>
              <a:rPr lang="ja-JP" altLang="en-US" sz="1600" dirty="0"/>
              <a:t>遂行状況について、</a:t>
            </a:r>
            <a:r>
              <a:rPr kumimoji="1" lang="ja-JP" altLang="en-US" sz="1600" dirty="0"/>
              <a:t>自ら社内で確認</a:t>
            </a:r>
            <a:endParaRPr kumimoji="1" lang="ja-JP" altLang="en-US" sz="1600" b="1" dirty="0"/>
          </a:p>
        </p:txBody>
      </p:sp>
      <p:sp>
        <p:nvSpPr>
          <p:cNvPr id="3" name="正方形/長方形 2">
            <a:extLst>
              <a:ext uri="{FF2B5EF4-FFF2-40B4-BE49-F238E27FC236}">
                <a16:creationId xmlns:a16="http://schemas.microsoft.com/office/drawing/2014/main" id="{05D2AD5B-5315-453A-918C-5B8749D482B5}"/>
              </a:ext>
            </a:extLst>
          </p:cNvPr>
          <p:cNvSpPr/>
          <p:nvPr/>
        </p:nvSpPr>
        <p:spPr>
          <a:xfrm>
            <a:off x="320848" y="934512"/>
            <a:ext cx="4343465"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①教育研修実績（</a:t>
            </a:r>
            <a:r>
              <a:rPr lang="en-US" altLang="ja-JP" sz="2000" b="1" dirty="0">
                <a:latin typeface="Meiryo UI" panose="020B0604030504040204" pitchFamily="50" charset="-128"/>
                <a:ea typeface="Meiryo UI" panose="020B0604030504040204" pitchFamily="50" charset="-128"/>
              </a:rPr>
              <a:t>2024</a:t>
            </a:r>
            <a:r>
              <a:rPr lang="ja-JP" altLang="en-US" sz="2000" b="1" dirty="0">
                <a:latin typeface="Meiryo UI" panose="020B0604030504040204" pitchFamily="50" charset="-128"/>
                <a:ea typeface="Meiryo UI" panose="020B0604030504040204" pitchFamily="50" charset="-128"/>
              </a:rPr>
              <a:t>年</a:t>
            </a:r>
            <a:r>
              <a:rPr lang="en-US" altLang="ja-JP" sz="2000" b="1" dirty="0">
                <a:latin typeface="Meiryo UI" panose="020B0604030504040204" pitchFamily="50" charset="-128"/>
                <a:ea typeface="Meiryo UI" panose="020B0604030504040204" pitchFamily="50" charset="-128"/>
              </a:rPr>
              <a:t>3</a:t>
            </a:r>
            <a:r>
              <a:rPr lang="ja-JP" altLang="en-US" sz="2000" b="1" dirty="0">
                <a:latin typeface="Meiryo UI" panose="020B0604030504040204" pitchFamily="50" charset="-128"/>
                <a:ea typeface="Meiryo UI" panose="020B0604030504040204" pitchFamily="50" charset="-128"/>
              </a:rPr>
              <a:t>月時点）</a:t>
            </a:r>
            <a:endParaRPr lang="ja-JP" altLang="en-US" sz="2000" b="1" dirty="0"/>
          </a:p>
        </p:txBody>
      </p:sp>
      <p:sp>
        <p:nvSpPr>
          <p:cNvPr id="11" name="テキスト ボックス 10">
            <a:extLst>
              <a:ext uri="{FF2B5EF4-FFF2-40B4-BE49-F238E27FC236}">
                <a16:creationId xmlns:a16="http://schemas.microsoft.com/office/drawing/2014/main" id="{E2F0B419-48DB-3039-64EF-EC677BAB01A0}"/>
              </a:ext>
            </a:extLst>
          </p:cNvPr>
          <p:cNvSpPr txBox="1"/>
          <p:nvPr/>
        </p:nvSpPr>
        <p:spPr>
          <a:xfrm>
            <a:off x="524860" y="3890965"/>
            <a:ext cx="8094280" cy="2554545"/>
          </a:xfrm>
          <a:prstGeom prst="rect">
            <a:avLst/>
          </a:prstGeom>
          <a:solidFill>
            <a:schemeClr val="accent5">
              <a:lumMod val="20000"/>
              <a:lumOff val="80000"/>
            </a:schemeClr>
          </a:solidFill>
          <a:ln>
            <a:solidFill>
              <a:schemeClr val="tx1"/>
            </a:solidFill>
          </a:ln>
        </p:spPr>
        <p:txBody>
          <a:bodyPr wrap="square" rtlCol="0">
            <a:spAutoFit/>
          </a:bodyPr>
          <a:lstStyle/>
          <a:p>
            <a:r>
              <a:rPr lang="en-US" altLang="ja-JP" dirty="0"/>
              <a:t>  1. </a:t>
            </a:r>
            <a:r>
              <a:rPr lang="ja-JP" altLang="en-US" dirty="0"/>
              <a:t>「目標面談制度」を導入　 </a:t>
            </a:r>
            <a:endParaRPr lang="ja-JP" altLang="en-US" dirty="0">
              <a:solidFill>
                <a:srgbClr val="FF0000"/>
              </a:solidFill>
            </a:endParaRPr>
          </a:p>
          <a:p>
            <a:r>
              <a:rPr kumimoji="1" lang="ja-JP" altLang="en-US" dirty="0"/>
              <a:t>　　   従業員全員が</a:t>
            </a:r>
            <a:r>
              <a:rPr kumimoji="1" lang="ja-JP" altLang="en-US" sz="1600" dirty="0"/>
              <a:t>上席者と面談を行いながら、自主目標設定から実施結果までを共有。</a:t>
            </a:r>
            <a:br>
              <a:rPr kumimoji="1" lang="ja-JP" altLang="en-US" sz="1600" dirty="0"/>
            </a:br>
            <a:r>
              <a:rPr kumimoji="1" lang="ja-JP" altLang="en-US" sz="1600" dirty="0"/>
              <a:t>　　　　モチベーション向上へ繋げています。</a:t>
            </a:r>
            <a:endParaRPr kumimoji="1" lang="en-US" altLang="ja-JP" sz="1600" dirty="0"/>
          </a:p>
          <a:p>
            <a:endParaRPr kumimoji="1" lang="en-US" altLang="ja-JP" dirty="0"/>
          </a:p>
          <a:p>
            <a:r>
              <a:rPr lang="en-US" altLang="ja-JP" dirty="0"/>
              <a:t>  2.</a:t>
            </a:r>
            <a:r>
              <a:rPr lang="ja-JP" altLang="en-US" dirty="0"/>
              <a:t> 「</a:t>
            </a:r>
            <a:r>
              <a:rPr lang="en-US" altLang="ja-JP" dirty="0"/>
              <a:t>1on1</a:t>
            </a:r>
            <a:r>
              <a:rPr lang="ja-JP" altLang="en-US" dirty="0"/>
              <a:t>面談」を実施　      </a:t>
            </a:r>
            <a:endParaRPr kumimoji="1" lang="ja-JP" altLang="en-US" dirty="0">
              <a:solidFill>
                <a:srgbClr val="FF0000"/>
              </a:solidFill>
            </a:endParaRPr>
          </a:p>
          <a:p>
            <a:r>
              <a:rPr lang="ja-JP" altLang="en-US" dirty="0"/>
              <a:t>　　　</a:t>
            </a:r>
            <a:r>
              <a:rPr lang="ja-JP" altLang="en-US" sz="1600" dirty="0"/>
              <a:t>従業員全員が毎月個別に上司との懇談の場を設け、困りごとなども含め情報共有しています。</a:t>
            </a:r>
          </a:p>
          <a:p>
            <a:endParaRPr lang="ja-JP" altLang="en-US" dirty="0"/>
          </a:p>
          <a:p>
            <a:r>
              <a:rPr lang="en-US" altLang="ja-JP" dirty="0"/>
              <a:t>  3. </a:t>
            </a:r>
            <a:r>
              <a:rPr kumimoji="1" lang="ja-JP" altLang="en-US" dirty="0"/>
              <a:t>「認定資格取得制度」</a:t>
            </a:r>
            <a:r>
              <a:rPr lang="ja-JP" altLang="en-US" dirty="0"/>
              <a:t>を</a:t>
            </a:r>
            <a:r>
              <a:rPr kumimoji="1" lang="ja-JP" altLang="en-US" dirty="0"/>
              <a:t>推奨</a:t>
            </a:r>
          </a:p>
          <a:p>
            <a:r>
              <a:rPr kumimoji="1" lang="ja-JP" altLang="en-US" dirty="0"/>
              <a:t>　　　</a:t>
            </a:r>
            <a:r>
              <a:rPr kumimoji="1" lang="ja-JP" altLang="en-US" sz="1600" dirty="0"/>
              <a:t>自己啓発に繋がる資格取得を会社として積極的に支援しています。</a:t>
            </a:r>
            <a:endParaRPr kumimoji="1" lang="en-US" altLang="ja-JP" sz="1600" dirty="0"/>
          </a:p>
        </p:txBody>
      </p:sp>
      <p:sp>
        <p:nvSpPr>
          <p:cNvPr id="4" name="テキスト ボックス 3">
            <a:extLst>
              <a:ext uri="{FF2B5EF4-FFF2-40B4-BE49-F238E27FC236}">
                <a16:creationId xmlns:a16="http://schemas.microsoft.com/office/drawing/2014/main" id="{8C029B06-07CE-7BB4-065C-9F43B139E2BA}"/>
              </a:ext>
            </a:extLst>
          </p:cNvPr>
          <p:cNvSpPr txBox="1"/>
          <p:nvPr/>
        </p:nvSpPr>
        <p:spPr>
          <a:xfrm>
            <a:off x="320849" y="3534927"/>
            <a:ext cx="4343466" cy="400110"/>
          </a:xfrm>
          <a:prstGeom prst="rect">
            <a:avLst/>
          </a:prstGeom>
          <a:noFill/>
        </p:spPr>
        <p:txBody>
          <a:bodyPr wrap="square" rtlCol="0">
            <a:spAutoFit/>
          </a:bodyPr>
          <a:lstStyle/>
          <a:p>
            <a:r>
              <a:rPr lang="en-US" altLang="ja-JP" sz="2000" b="1" dirty="0"/>
              <a:t>※</a:t>
            </a:r>
            <a:r>
              <a:rPr kumimoji="1" lang="ja-JP" altLang="en-US" sz="2000" b="1" dirty="0"/>
              <a:t>社内育成制度　</a:t>
            </a:r>
            <a:r>
              <a:rPr kumimoji="1" lang="en-US" altLang="ja-JP" sz="2000" b="1" dirty="0"/>
              <a:t>(2024</a:t>
            </a:r>
            <a:r>
              <a:rPr kumimoji="1" lang="ja-JP" altLang="en-US" sz="2000" b="1" dirty="0"/>
              <a:t>年</a:t>
            </a:r>
            <a:r>
              <a:rPr kumimoji="1" lang="en-US" altLang="ja-JP" sz="2000" b="1" dirty="0"/>
              <a:t>3</a:t>
            </a:r>
            <a:r>
              <a:rPr kumimoji="1" lang="ja-JP" altLang="en-US" sz="2000" b="1" dirty="0"/>
              <a:t>月時点</a:t>
            </a:r>
            <a:r>
              <a:rPr kumimoji="1" lang="en-US" altLang="ja-JP" sz="2000" b="1" dirty="0"/>
              <a:t>)</a:t>
            </a:r>
            <a:endParaRPr kumimoji="1" lang="ja-JP" altLang="en-US" sz="2000" b="1" dirty="0"/>
          </a:p>
        </p:txBody>
      </p:sp>
      <p:sp>
        <p:nvSpPr>
          <p:cNvPr id="5" name="テキスト ボックス 4">
            <a:extLst>
              <a:ext uri="{FF2B5EF4-FFF2-40B4-BE49-F238E27FC236}">
                <a16:creationId xmlns:a16="http://schemas.microsoft.com/office/drawing/2014/main" id="{6BB950B4-A12E-4E46-539A-BB2AF67708A1}"/>
              </a:ext>
            </a:extLst>
          </p:cNvPr>
          <p:cNvSpPr txBox="1"/>
          <p:nvPr/>
        </p:nvSpPr>
        <p:spPr>
          <a:xfrm>
            <a:off x="8486618" y="6418490"/>
            <a:ext cx="569844" cy="369332"/>
          </a:xfrm>
          <a:prstGeom prst="rect">
            <a:avLst/>
          </a:prstGeom>
          <a:noFill/>
        </p:spPr>
        <p:txBody>
          <a:bodyPr wrap="square" rtlCol="0">
            <a:spAutoFit/>
          </a:bodyPr>
          <a:lstStyle/>
          <a:p>
            <a:r>
              <a:rPr kumimoji="1" lang="en-US" altLang="ja-JP" dirty="0"/>
              <a:t>6</a:t>
            </a:r>
            <a:endParaRPr kumimoji="1" lang="ja-JP" altLang="en-US" dirty="0"/>
          </a:p>
        </p:txBody>
      </p:sp>
    </p:spTree>
    <p:extLst>
      <p:ext uri="{BB962C8B-B14F-4D97-AF65-F5344CB8AC3E}">
        <p14:creationId xmlns:p14="http://schemas.microsoft.com/office/powerpoint/2010/main" val="3007041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A6BC105B-F6A9-406B-9830-C4145619FE6A}"/>
              </a:ext>
            </a:extLst>
          </p:cNvPr>
          <p:cNvSpPr/>
          <p:nvPr/>
        </p:nvSpPr>
        <p:spPr>
          <a:xfrm>
            <a:off x="543877" y="1828501"/>
            <a:ext cx="7460435" cy="3156358"/>
          </a:xfrm>
          <a:prstGeom prst="rect">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t>対象者　</a:t>
            </a:r>
            <a:r>
              <a:rPr lang="en-US" altLang="ja-JP"/>
              <a:t>66</a:t>
            </a:r>
            <a:r>
              <a:rPr lang="ja-JP" altLang="en-US"/>
              <a:t>名　　</a:t>
            </a:r>
            <a:endParaRPr kumimoji="1" lang="ja-JP" altLang="en-US"/>
          </a:p>
        </p:txBody>
      </p:sp>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p:txBody>
          <a:bodyPr>
            <a:normAutofit/>
          </a:bodyPr>
          <a:lstStyle/>
          <a:p>
            <a:r>
              <a:rPr lang="ja-JP" altLang="en-US" sz="2800" dirty="0"/>
              <a:t>人材育成についての取り組み</a:t>
            </a:r>
            <a:endParaRPr kumimoji="1" lang="ja-JP" altLang="en-US" sz="2800" dirty="0"/>
          </a:p>
        </p:txBody>
      </p:sp>
      <p:sp>
        <p:nvSpPr>
          <p:cNvPr id="6" name="スライド番号プレースホルダー 5">
            <a:extLst>
              <a:ext uri="{FF2B5EF4-FFF2-40B4-BE49-F238E27FC236}">
                <a16:creationId xmlns:a16="http://schemas.microsoft.com/office/drawing/2014/main" id="{3D0EB74F-FF68-4A0E-9A17-DAAF49B79C07}"/>
              </a:ext>
            </a:extLst>
          </p:cNvPr>
          <p:cNvSpPr>
            <a:spLocks noGrp="1"/>
          </p:cNvSpPr>
          <p:nvPr>
            <p:ph type="sldNum" sz="quarter" idx="4"/>
          </p:nvPr>
        </p:nvSpPr>
        <p:spPr>
          <a:xfrm>
            <a:off x="6677839" y="6520555"/>
            <a:ext cx="2131200" cy="183600"/>
          </a:xfrm>
        </p:spPr>
        <p:txBody>
          <a:bodyPr/>
          <a:lstStyle/>
          <a:p>
            <a:fld id="{72A98194-5DC2-436A-AA23-87554DAA05F1}" type="slidenum">
              <a:rPr lang="ja-JP" altLang="en-US" sz="1800" smtClean="0"/>
              <a:pPr/>
              <a:t>7</a:t>
            </a:fld>
            <a:endParaRPr lang="ja-JP" altLang="en-US" sz="1800"/>
          </a:p>
        </p:txBody>
      </p:sp>
      <p:graphicFrame>
        <p:nvGraphicFramePr>
          <p:cNvPr id="7" name="表 6">
            <a:extLst>
              <a:ext uri="{FF2B5EF4-FFF2-40B4-BE49-F238E27FC236}">
                <a16:creationId xmlns:a16="http://schemas.microsoft.com/office/drawing/2014/main" id="{555E2FB4-8194-4D28-B318-07D78E02B6ED}"/>
              </a:ext>
            </a:extLst>
          </p:cNvPr>
          <p:cNvGraphicFramePr>
            <a:graphicFrameLocks noGrp="1"/>
          </p:cNvGraphicFramePr>
          <p:nvPr>
            <p:extLst>
              <p:ext uri="{D42A27DB-BD31-4B8C-83A1-F6EECF244321}">
                <p14:modId xmlns:p14="http://schemas.microsoft.com/office/powerpoint/2010/main" val="501433006"/>
              </p:ext>
            </p:extLst>
          </p:nvPr>
        </p:nvGraphicFramePr>
        <p:xfrm>
          <a:off x="846873" y="2051035"/>
          <a:ext cx="6896566" cy="2755930"/>
        </p:xfrm>
        <a:graphic>
          <a:graphicData uri="http://schemas.openxmlformats.org/drawingml/2006/table">
            <a:tbl>
              <a:tblPr>
                <a:tableStyleId>{5C22544A-7EE6-4342-B048-85BDC9FD1C3A}</a:tableStyleId>
              </a:tblPr>
              <a:tblGrid>
                <a:gridCol w="2152287">
                  <a:extLst>
                    <a:ext uri="{9D8B030D-6E8A-4147-A177-3AD203B41FA5}">
                      <a16:colId xmlns:a16="http://schemas.microsoft.com/office/drawing/2014/main" val="1609161672"/>
                    </a:ext>
                  </a:extLst>
                </a:gridCol>
                <a:gridCol w="3008244">
                  <a:extLst>
                    <a:ext uri="{9D8B030D-6E8A-4147-A177-3AD203B41FA5}">
                      <a16:colId xmlns:a16="http://schemas.microsoft.com/office/drawing/2014/main" val="1377456578"/>
                    </a:ext>
                  </a:extLst>
                </a:gridCol>
                <a:gridCol w="967408">
                  <a:extLst>
                    <a:ext uri="{9D8B030D-6E8A-4147-A177-3AD203B41FA5}">
                      <a16:colId xmlns:a16="http://schemas.microsoft.com/office/drawing/2014/main" val="2890062838"/>
                    </a:ext>
                  </a:extLst>
                </a:gridCol>
                <a:gridCol w="768627">
                  <a:extLst>
                    <a:ext uri="{9D8B030D-6E8A-4147-A177-3AD203B41FA5}">
                      <a16:colId xmlns:a16="http://schemas.microsoft.com/office/drawing/2014/main" val="3144663010"/>
                    </a:ext>
                  </a:extLst>
                </a:gridCol>
              </a:tblGrid>
              <a:tr h="374680">
                <a:tc>
                  <a:txBody>
                    <a:bodyPr/>
                    <a:lstStyle/>
                    <a:p>
                      <a:pPr algn="ctr" fontAlgn="ctr"/>
                      <a:r>
                        <a:rPr lang="ja-JP" altLang="en-US" sz="1100" u="none" strike="noStrike" dirty="0">
                          <a:effectLst/>
                        </a:rPr>
                        <a:t>管  轄</a:t>
                      </a:r>
                      <a:endParaRPr lang="ja-JP" altLang="en-US" sz="11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rgbClr val="00B0F0"/>
                    </a:solidFill>
                  </a:tcPr>
                </a:tc>
                <a:tc>
                  <a:txBody>
                    <a:bodyPr/>
                    <a:lstStyle/>
                    <a:p>
                      <a:pPr algn="ctr" fontAlgn="ctr"/>
                      <a:r>
                        <a:rPr lang="ja-JP" altLang="en-US" sz="1100" u="none" strike="noStrike" dirty="0">
                          <a:effectLst/>
                        </a:rPr>
                        <a:t>認定資格</a:t>
                      </a:r>
                      <a:endParaRPr lang="ja-JP" altLang="en-US" sz="11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rgbClr val="00B0F0"/>
                    </a:solidFill>
                  </a:tcP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保有者</a:t>
                      </a:r>
                    </a:p>
                  </a:txBody>
                  <a:tcPr marL="9525" marR="9525" marT="9525" marB="0" anchor="ctr">
                    <a:solidFill>
                      <a:srgbClr val="00B0F0"/>
                    </a:solidFill>
                  </a:tcPr>
                </a:tc>
                <a:tc>
                  <a:txBody>
                    <a:bodyPr/>
                    <a:lstStyle/>
                    <a:p>
                      <a:pPr algn="ctr" fontAlgn="ctr"/>
                      <a:r>
                        <a:rPr lang="ja-JP" altLang="en-US" sz="1100" u="none" strike="noStrike" dirty="0">
                          <a:effectLst/>
                        </a:rPr>
                        <a:t>取得率</a:t>
                      </a:r>
                      <a:endParaRPr lang="ja-JP" altLang="en-US" sz="11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rgbClr val="00B0F0"/>
                    </a:solidFill>
                  </a:tcPr>
                </a:tc>
                <a:extLst>
                  <a:ext uri="{0D108BD9-81ED-4DB2-BD59-A6C34878D82A}">
                    <a16:rowId xmlns:a16="http://schemas.microsoft.com/office/drawing/2014/main" val="3683577787"/>
                  </a:ext>
                </a:extLst>
              </a:tr>
              <a:tr h="238125">
                <a:tc rowSpan="4">
                  <a:txBody>
                    <a:bodyPr/>
                    <a:lstStyle/>
                    <a:p>
                      <a:pPr algn="l" fontAlgn="ctr"/>
                      <a:r>
                        <a:rPr lang="ja-JP" altLang="en-US" sz="1100" u="none" strike="noStrike" dirty="0">
                          <a:effectLst/>
                        </a:rPr>
                        <a:t>日本ファイナンシャル</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u="none" strike="noStrike" dirty="0">
                          <a:effectLst/>
                        </a:rPr>
                        <a:t>        プランナーズ協会ほか</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tc>
                  <a:txBody>
                    <a:bodyPr/>
                    <a:lstStyle/>
                    <a:p>
                      <a:pPr algn="l" fontAlgn="ctr"/>
                      <a:r>
                        <a:rPr lang="en-US" altLang="ja-JP" sz="1100" u="none" strike="noStrike">
                          <a:effectLst/>
                        </a:rPr>
                        <a:t>CFP(</a:t>
                      </a:r>
                      <a:r>
                        <a:rPr lang="ja-JP" altLang="en-US" sz="1100" u="none" strike="noStrike">
                          <a:effectLst/>
                        </a:rPr>
                        <a:t>サーティファイドファイナンシャルプランナー</a:t>
                      </a:r>
                      <a:r>
                        <a:rPr lang="en-US" altLang="ja-JP" sz="1100" u="none" strike="noStrike">
                          <a:effectLst/>
                        </a:rPr>
                        <a:t>)</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tc>
                  <a:txBody>
                    <a:bodyPr/>
                    <a:lstStyle/>
                    <a:p>
                      <a:pPr algn="ctr" fontAlgn="ctr"/>
                      <a:r>
                        <a:rPr lang="en-US" altLang="ja-JP" sz="1100" u="none" strike="noStrike" dirty="0">
                          <a:effectLst/>
                        </a:rPr>
                        <a:t>1</a:t>
                      </a:r>
                      <a:r>
                        <a:rPr lang="ja-JP" altLang="en-US" sz="1100" u="none" strike="noStrike" dirty="0">
                          <a:effectLst/>
                        </a:rPr>
                        <a:t>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tc>
                  <a:txBody>
                    <a:bodyPr/>
                    <a:lstStyle/>
                    <a:p>
                      <a:pPr algn="r" fontAlgn="ctr"/>
                      <a:r>
                        <a:rPr lang="en-US" altLang="ja-JP" sz="1100" u="none" strike="noStrike" dirty="0">
                          <a:effectLst/>
                        </a:rPr>
                        <a:t>1.6%</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911517499"/>
                  </a:ext>
                </a:extLst>
              </a:tr>
              <a:tr h="238125">
                <a:tc vMerge="1">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tc>
                  <a:txBody>
                    <a:bodyPr/>
                    <a:lstStyle/>
                    <a:p>
                      <a:pPr algn="l" fontAlgn="ctr"/>
                      <a:r>
                        <a:rPr lang="en-US" altLang="ja-JP" sz="1100" u="none" strike="noStrike" dirty="0">
                          <a:effectLst/>
                        </a:rPr>
                        <a:t>AFP(</a:t>
                      </a:r>
                      <a:r>
                        <a:rPr lang="ja-JP" altLang="en-US" sz="1100" u="none" strike="noStrike" dirty="0">
                          <a:effectLst/>
                        </a:rPr>
                        <a:t>アフィリエイテッドファイナンシャルプランナー</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tc>
                  <a:txBody>
                    <a:bodyPr/>
                    <a:lstStyle/>
                    <a:p>
                      <a:pPr algn="ctr" fontAlgn="ctr"/>
                      <a:r>
                        <a:rPr lang="en-US" altLang="ja-JP" sz="1100" u="none" strike="noStrike" dirty="0">
                          <a:effectLst/>
                        </a:rPr>
                        <a:t>9</a:t>
                      </a:r>
                      <a:r>
                        <a:rPr lang="ja-JP" altLang="en-US" sz="1100" u="none" strike="noStrike" dirty="0">
                          <a:effectLst/>
                        </a:rPr>
                        <a:t>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tc>
                  <a:txBody>
                    <a:bodyPr/>
                    <a:lstStyle/>
                    <a:p>
                      <a:pPr algn="r" fontAlgn="ctr"/>
                      <a:r>
                        <a:rPr lang="en-US" altLang="ja-JP" sz="1100" u="none" strike="noStrike" dirty="0">
                          <a:effectLst/>
                        </a:rPr>
                        <a:t>15.2%</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9708664"/>
                  </a:ext>
                </a:extLst>
              </a:tr>
              <a:tr h="238125">
                <a:tc vMerge="1">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tc>
                  <a:txBody>
                    <a:bodyPr/>
                    <a:lstStyle/>
                    <a:p>
                      <a:pPr algn="l" fontAlgn="ctr"/>
                      <a:r>
                        <a:rPr lang="en-US" altLang="ja-JP" sz="1100" u="none" strike="noStrike" dirty="0">
                          <a:effectLst/>
                        </a:rPr>
                        <a:t>2</a:t>
                      </a:r>
                      <a:r>
                        <a:rPr lang="ja-JP" altLang="en-US" sz="1100" u="none" strike="noStrike" dirty="0">
                          <a:effectLst/>
                        </a:rPr>
                        <a:t>級ファイナンシャルプランナー技能士</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tc>
                  <a:txBody>
                    <a:bodyPr/>
                    <a:lstStyle/>
                    <a:p>
                      <a:pPr algn="ctr" fontAlgn="ctr"/>
                      <a:r>
                        <a:rPr lang="en-US" altLang="ja-JP" sz="1100" u="none" strike="noStrike" dirty="0">
                          <a:effectLst/>
                        </a:rPr>
                        <a:t>9</a:t>
                      </a:r>
                      <a:r>
                        <a:rPr lang="ja-JP" altLang="en-US" sz="1100" u="none" strike="noStrike" dirty="0">
                          <a:effectLst/>
                        </a:rPr>
                        <a:t>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tc>
                  <a:txBody>
                    <a:bodyPr/>
                    <a:lstStyle/>
                    <a:p>
                      <a:pPr algn="r" fontAlgn="ctr"/>
                      <a:r>
                        <a:rPr lang="en-US" altLang="ja-JP" sz="1100" u="none" strike="noStrike" dirty="0">
                          <a:solidFill>
                            <a:schemeClr val="tx1"/>
                          </a:solidFill>
                          <a:effectLst/>
                        </a:rPr>
                        <a:t>15.2%</a:t>
                      </a:r>
                      <a:endParaRPr lang="en-US" altLang="ja-JP"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543492722"/>
                  </a:ext>
                </a:extLst>
              </a:tr>
              <a:tr h="238125">
                <a:tc vMerge="1">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tc>
                  <a:txBody>
                    <a:bodyPr/>
                    <a:lstStyle/>
                    <a:p>
                      <a:pPr algn="l" fontAlgn="ctr"/>
                      <a:r>
                        <a:rPr lang="en-US" altLang="ja-JP" sz="1100" u="none" strike="noStrike">
                          <a:effectLst/>
                        </a:rPr>
                        <a:t>3</a:t>
                      </a:r>
                      <a:r>
                        <a:rPr lang="ja-JP" altLang="en-US" sz="1100" u="none" strike="noStrike">
                          <a:effectLst/>
                        </a:rPr>
                        <a:t>級ファイナンシャルプランナー技能士</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tc>
                  <a:txBody>
                    <a:bodyPr/>
                    <a:lstStyle/>
                    <a:p>
                      <a:pPr algn="ctr" fontAlgn="ctr"/>
                      <a:r>
                        <a:rPr lang="en-US" altLang="ja-JP" sz="1100" u="none" strike="noStrike" dirty="0">
                          <a:effectLst/>
                        </a:rPr>
                        <a:t>6</a:t>
                      </a:r>
                      <a:r>
                        <a:rPr lang="ja-JP" altLang="en-US" sz="1100" u="none" strike="noStrike" dirty="0">
                          <a:effectLst/>
                        </a:rPr>
                        <a:t>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tc>
                  <a:txBody>
                    <a:bodyPr/>
                    <a:lstStyle/>
                    <a:p>
                      <a:pPr algn="r" fontAlgn="ctr"/>
                      <a:r>
                        <a:rPr lang="en-US" altLang="ja-JP" sz="1100" u="none" strike="noStrike" dirty="0">
                          <a:solidFill>
                            <a:schemeClr val="tx1"/>
                          </a:solidFill>
                          <a:effectLst/>
                        </a:rPr>
                        <a:t>10.1%</a:t>
                      </a:r>
                      <a:endParaRPr lang="en-US" altLang="ja-JP"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4128042357"/>
                  </a:ext>
                </a:extLst>
              </a:tr>
              <a:tr h="238125">
                <a:tc rowSpan="3">
                  <a:txBody>
                    <a:bodyPr/>
                    <a:lstStyle/>
                    <a:p>
                      <a:pPr algn="l" fontAlgn="ctr"/>
                      <a:r>
                        <a:rPr lang="ja-JP" altLang="en-US" sz="1100" u="none" strike="noStrike" dirty="0">
                          <a:effectLst/>
                        </a:rPr>
                        <a:t>生命保険協会</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4">
                        <a:lumMod val="40000"/>
                        <a:lumOff val="60000"/>
                      </a:schemeClr>
                    </a:solidFill>
                  </a:tcPr>
                </a:tc>
                <a:tc>
                  <a:txBody>
                    <a:bodyPr/>
                    <a:lstStyle/>
                    <a:p>
                      <a:pPr algn="l" fontAlgn="ctr"/>
                      <a:r>
                        <a:rPr lang="zh-TW" altLang="en-US" sz="1100" u="none" strike="noStrike" dirty="0">
                          <a:effectLst/>
                        </a:rPr>
                        <a:t>生命保険募集人　応用課程</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4">
                        <a:lumMod val="40000"/>
                        <a:lumOff val="60000"/>
                      </a:schemeClr>
                    </a:solidFill>
                  </a:tcPr>
                </a:tc>
                <a:tc>
                  <a:txBody>
                    <a:bodyPr/>
                    <a:lstStyle/>
                    <a:p>
                      <a:pPr algn="ctr" fontAlgn="ctr"/>
                      <a:r>
                        <a:rPr lang="en-US" altLang="ja-JP" sz="1100" u="none" strike="noStrike" dirty="0">
                          <a:effectLst/>
                        </a:rPr>
                        <a:t>24</a:t>
                      </a:r>
                      <a:r>
                        <a:rPr lang="ja-JP" altLang="en-US" sz="1100" u="none" strike="noStrike" dirty="0">
                          <a:effectLst/>
                        </a:rPr>
                        <a:t>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4">
                        <a:lumMod val="40000"/>
                        <a:lumOff val="60000"/>
                      </a:schemeClr>
                    </a:solidFill>
                  </a:tcPr>
                </a:tc>
                <a:tc>
                  <a:txBody>
                    <a:bodyPr/>
                    <a:lstStyle/>
                    <a:p>
                      <a:pPr algn="r" fontAlgn="ctr"/>
                      <a:r>
                        <a:rPr lang="en-US" altLang="ja-JP" sz="1100" u="none" strike="noStrike" dirty="0">
                          <a:effectLst/>
                        </a:rPr>
                        <a:t>40.7%</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4">
                        <a:lumMod val="40000"/>
                        <a:lumOff val="60000"/>
                      </a:schemeClr>
                    </a:solidFill>
                  </a:tcPr>
                </a:tc>
                <a:extLst>
                  <a:ext uri="{0D108BD9-81ED-4DB2-BD59-A6C34878D82A}">
                    <a16:rowId xmlns:a16="http://schemas.microsoft.com/office/drawing/2014/main" val="1507771713"/>
                  </a:ext>
                </a:extLst>
              </a:tr>
              <a:tr h="238125">
                <a:tc vMerge="1">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4">
                        <a:lumMod val="40000"/>
                        <a:lumOff val="60000"/>
                      </a:schemeClr>
                    </a:solidFill>
                  </a:tcPr>
                </a:tc>
                <a:tc>
                  <a:txBody>
                    <a:bodyPr/>
                    <a:lstStyle/>
                    <a:p>
                      <a:pPr algn="l" fontAlgn="ctr"/>
                      <a:r>
                        <a:rPr lang="zh-TW" altLang="en-US" sz="1100" u="none" strike="noStrike">
                          <a:effectLst/>
                        </a:rPr>
                        <a:t>生命保険募集人　専門課程</a:t>
                      </a:r>
                      <a:endParaRPr lang="zh-TW"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4">
                        <a:lumMod val="40000"/>
                        <a:lumOff val="60000"/>
                      </a:schemeClr>
                    </a:solidFill>
                  </a:tcPr>
                </a:tc>
                <a:tc>
                  <a:txBody>
                    <a:bodyPr/>
                    <a:lstStyle/>
                    <a:p>
                      <a:pPr algn="ctr" fontAlgn="ctr"/>
                      <a:r>
                        <a:rPr lang="en-US" altLang="ja-JP" sz="1100" u="none" strike="noStrike" dirty="0">
                          <a:effectLst/>
                        </a:rPr>
                        <a:t>39</a:t>
                      </a:r>
                      <a:r>
                        <a:rPr lang="ja-JP" altLang="en-US" sz="1100" u="none" strike="noStrike" dirty="0">
                          <a:effectLst/>
                        </a:rPr>
                        <a:t>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4">
                        <a:lumMod val="40000"/>
                        <a:lumOff val="60000"/>
                      </a:schemeClr>
                    </a:solidFill>
                  </a:tcPr>
                </a:tc>
                <a:tc>
                  <a:txBody>
                    <a:bodyPr/>
                    <a:lstStyle/>
                    <a:p>
                      <a:pPr algn="r" fontAlgn="ctr"/>
                      <a:r>
                        <a:rPr lang="en-US" altLang="ja-JP" sz="1100" u="none" strike="noStrike" dirty="0">
                          <a:effectLst/>
                        </a:rPr>
                        <a:t>66.1%</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4">
                        <a:lumMod val="40000"/>
                        <a:lumOff val="60000"/>
                      </a:schemeClr>
                    </a:solidFill>
                  </a:tcPr>
                </a:tc>
                <a:extLst>
                  <a:ext uri="{0D108BD9-81ED-4DB2-BD59-A6C34878D82A}">
                    <a16:rowId xmlns:a16="http://schemas.microsoft.com/office/drawing/2014/main" val="3321935113"/>
                  </a:ext>
                </a:extLst>
              </a:tr>
              <a:tr h="238125">
                <a:tc vMerge="1">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4">
                        <a:lumMod val="40000"/>
                        <a:lumOff val="60000"/>
                      </a:schemeClr>
                    </a:solidFill>
                  </a:tcPr>
                </a:tc>
                <a:tc>
                  <a:txBody>
                    <a:bodyPr/>
                    <a:lstStyle/>
                    <a:p>
                      <a:pPr algn="l" fontAlgn="ctr"/>
                      <a:r>
                        <a:rPr lang="zh-TW" altLang="en-US" sz="1100" u="none" strike="noStrike">
                          <a:effectLst/>
                        </a:rPr>
                        <a:t>生命保険募集人　一般課程</a:t>
                      </a:r>
                      <a:endParaRPr lang="zh-TW"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4">
                        <a:lumMod val="40000"/>
                        <a:lumOff val="60000"/>
                      </a:schemeClr>
                    </a:solidFill>
                  </a:tcPr>
                </a:tc>
                <a:tc>
                  <a:txBody>
                    <a:bodyPr/>
                    <a:lstStyle/>
                    <a:p>
                      <a:pPr algn="ctr" fontAlgn="ctr"/>
                      <a:r>
                        <a:rPr lang="en-US" altLang="ja-JP" sz="1100" u="none" strike="noStrike" dirty="0">
                          <a:effectLst/>
                        </a:rPr>
                        <a:t>59</a:t>
                      </a:r>
                      <a:r>
                        <a:rPr lang="ja-JP" altLang="en-US" sz="1100" u="none" strike="noStrike" dirty="0">
                          <a:effectLst/>
                        </a:rPr>
                        <a:t>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4">
                        <a:lumMod val="40000"/>
                        <a:lumOff val="60000"/>
                      </a:schemeClr>
                    </a:solidFill>
                  </a:tcPr>
                </a:tc>
                <a:tc>
                  <a:txBody>
                    <a:bodyPr/>
                    <a:lstStyle/>
                    <a:p>
                      <a:pPr algn="r" fontAlgn="ctr"/>
                      <a:r>
                        <a:rPr lang="en-US" altLang="ja-JP" sz="1100" u="none" strike="noStrike" dirty="0">
                          <a:effectLst/>
                        </a:rPr>
                        <a:t>100.0%</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4">
                        <a:lumMod val="40000"/>
                        <a:lumOff val="60000"/>
                      </a:schemeClr>
                    </a:solidFill>
                  </a:tcPr>
                </a:tc>
                <a:extLst>
                  <a:ext uri="{0D108BD9-81ED-4DB2-BD59-A6C34878D82A}">
                    <a16:rowId xmlns:a16="http://schemas.microsoft.com/office/drawing/2014/main" val="1969934259"/>
                  </a:ext>
                </a:extLst>
              </a:tr>
              <a:tr h="238125">
                <a:tc rowSpan="2">
                  <a:txBody>
                    <a:bodyPr/>
                    <a:lstStyle/>
                    <a:p>
                      <a:pPr algn="l" fontAlgn="ctr"/>
                      <a:r>
                        <a:rPr lang="zh-TW" altLang="en-US" sz="1100" u="none" strike="noStrike" dirty="0">
                          <a:effectLst/>
                        </a:rPr>
                        <a:t>損害保険協会</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tx2">
                        <a:lumMod val="20000"/>
                        <a:lumOff val="80000"/>
                      </a:schemeClr>
                    </a:solidFill>
                  </a:tcPr>
                </a:tc>
                <a:tc>
                  <a:txBody>
                    <a:bodyPr/>
                    <a:lstStyle/>
                    <a:p>
                      <a:pPr algn="l" fontAlgn="ctr"/>
                      <a:r>
                        <a:rPr lang="zh-TW" altLang="en-US" sz="1100" u="none" strike="noStrike" dirty="0">
                          <a:effectLst/>
                        </a:rPr>
                        <a:t>損害保険募集人　大学課程</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tx2">
                        <a:lumMod val="20000"/>
                        <a:lumOff val="80000"/>
                      </a:schemeClr>
                    </a:solidFill>
                  </a:tcPr>
                </a:tc>
                <a:tc>
                  <a:txBody>
                    <a:bodyPr/>
                    <a:lstStyle/>
                    <a:p>
                      <a:pPr algn="ctr" fontAlgn="ctr"/>
                      <a:r>
                        <a:rPr lang="en-US" altLang="ja-JP" sz="1100" u="none" strike="noStrike" dirty="0">
                          <a:effectLst/>
                        </a:rPr>
                        <a:t>53</a:t>
                      </a:r>
                      <a:r>
                        <a:rPr lang="ja-JP" altLang="en-US" sz="1100" u="none" strike="noStrike" dirty="0">
                          <a:effectLst/>
                        </a:rPr>
                        <a:t>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tx2">
                        <a:lumMod val="20000"/>
                        <a:lumOff val="80000"/>
                      </a:schemeClr>
                    </a:solidFill>
                  </a:tcPr>
                </a:tc>
                <a:tc>
                  <a:txBody>
                    <a:bodyPr/>
                    <a:lstStyle/>
                    <a:p>
                      <a:pPr algn="r" fontAlgn="ctr"/>
                      <a:r>
                        <a:rPr lang="en-US" altLang="ja-JP" sz="1100" u="none" strike="noStrike" dirty="0">
                          <a:effectLst/>
                        </a:rPr>
                        <a:t>89.8%</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tx2">
                        <a:lumMod val="20000"/>
                        <a:lumOff val="80000"/>
                      </a:schemeClr>
                    </a:solidFill>
                  </a:tcPr>
                </a:tc>
                <a:extLst>
                  <a:ext uri="{0D108BD9-81ED-4DB2-BD59-A6C34878D82A}">
                    <a16:rowId xmlns:a16="http://schemas.microsoft.com/office/drawing/2014/main" val="2908083354"/>
                  </a:ext>
                </a:extLst>
              </a:tr>
              <a:tr h="238125">
                <a:tc vMerge="1">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tx2">
                        <a:lumMod val="20000"/>
                        <a:lumOff val="80000"/>
                      </a:schemeClr>
                    </a:solidFill>
                  </a:tcPr>
                </a:tc>
                <a:tc>
                  <a:txBody>
                    <a:bodyPr/>
                    <a:lstStyle/>
                    <a:p>
                      <a:pPr algn="l" fontAlgn="ctr"/>
                      <a:r>
                        <a:rPr lang="zh-TW" altLang="en-US" sz="1100" u="none" strike="noStrike" dirty="0">
                          <a:effectLst/>
                        </a:rPr>
                        <a:t>損害保険募集人　一般</a:t>
                      </a:r>
                      <a:r>
                        <a:rPr lang="ja-JP" altLang="en-US" sz="1100" u="none" strike="noStrike" dirty="0">
                          <a:effectLst/>
                        </a:rPr>
                        <a:t>課程</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tx2">
                        <a:lumMod val="20000"/>
                        <a:lumOff val="80000"/>
                      </a:schemeClr>
                    </a:solidFill>
                  </a:tcPr>
                </a:tc>
                <a:tc>
                  <a:txBody>
                    <a:bodyPr/>
                    <a:lstStyle/>
                    <a:p>
                      <a:pPr algn="ctr" fontAlgn="ctr"/>
                      <a:r>
                        <a:rPr lang="en-US" altLang="ja-JP" sz="1100" u="none" strike="noStrike" dirty="0">
                          <a:effectLst/>
                        </a:rPr>
                        <a:t>59</a:t>
                      </a:r>
                      <a:r>
                        <a:rPr lang="ja-JP" altLang="en-US" sz="1100" u="none" strike="noStrike" dirty="0">
                          <a:effectLst/>
                        </a:rPr>
                        <a:t>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tx2">
                        <a:lumMod val="20000"/>
                        <a:lumOff val="80000"/>
                      </a:schemeClr>
                    </a:solidFill>
                  </a:tcPr>
                </a:tc>
                <a:tc>
                  <a:txBody>
                    <a:bodyPr/>
                    <a:lstStyle/>
                    <a:p>
                      <a:pPr algn="r" fontAlgn="ctr"/>
                      <a:r>
                        <a:rPr lang="en-US" altLang="ja-JP" sz="1100" u="none" strike="noStrike" dirty="0">
                          <a:effectLst/>
                        </a:rPr>
                        <a:t>100.0%</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tx2">
                        <a:lumMod val="20000"/>
                        <a:lumOff val="80000"/>
                      </a:schemeClr>
                    </a:solidFill>
                  </a:tcPr>
                </a:tc>
                <a:extLst>
                  <a:ext uri="{0D108BD9-81ED-4DB2-BD59-A6C34878D82A}">
                    <a16:rowId xmlns:a16="http://schemas.microsoft.com/office/drawing/2014/main" val="3563339218"/>
                  </a:ext>
                </a:extLst>
              </a:tr>
              <a:tr h="238125">
                <a:tc>
                  <a:txBody>
                    <a:bodyPr/>
                    <a:lstStyle/>
                    <a:p>
                      <a:pPr algn="l" fontAlgn="ctr"/>
                      <a:r>
                        <a:rPr lang="zh-TW" altLang="en-US" sz="1100" u="none" strike="noStrike" dirty="0">
                          <a:effectLst/>
                        </a:rPr>
                        <a:t>日本少額短期保険協会</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TW" altLang="en-US" sz="1100" u="none" strike="noStrike" dirty="0">
                          <a:effectLst/>
                        </a:rPr>
                        <a:t>少額短期保険募集人</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1100" u="none" strike="noStrike" dirty="0">
                          <a:effectLst/>
                        </a:rPr>
                        <a:t>5</a:t>
                      </a:r>
                      <a:r>
                        <a:rPr lang="ja-JP" altLang="en-US" sz="1100" u="none" strike="noStrike" dirty="0">
                          <a:effectLst/>
                        </a:rPr>
                        <a:t>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dirty="0">
                          <a:effectLst/>
                        </a:rPr>
                        <a:t>8.5%</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027318002"/>
                  </a:ext>
                </a:extLst>
              </a:tr>
            </a:tbl>
          </a:graphicData>
        </a:graphic>
      </p:graphicFrame>
      <p:sp>
        <p:nvSpPr>
          <p:cNvPr id="5" name="正方形/長方形 4">
            <a:extLst>
              <a:ext uri="{FF2B5EF4-FFF2-40B4-BE49-F238E27FC236}">
                <a16:creationId xmlns:a16="http://schemas.microsoft.com/office/drawing/2014/main" id="{4F7FCB5C-9BEC-4847-9596-8ACE66C5ADEE}"/>
              </a:ext>
            </a:extLst>
          </p:cNvPr>
          <p:cNvSpPr/>
          <p:nvPr/>
        </p:nvSpPr>
        <p:spPr>
          <a:xfrm>
            <a:off x="311150" y="1089485"/>
            <a:ext cx="4419875" cy="400110"/>
          </a:xfrm>
          <a:prstGeom prst="rect">
            <a:avLst/>
          </a:prstGeom>
        </p:spPr>
        <p:txBody>
          <a:bodyPr wrap="square">
            <a:spAutoFit/>
          </a:bodyPr>
          <a:lstStyle/>
          <a:p>
            <a:r>
              <a:rPr lang="ja-JP" altLang="en-US" sz="2000" b="1" dirty="0">
                <a:latin typeface="+mn-ea"/>
              </a:rPr>
              <a:t>②資格取得状況　</a:t>
            </a:r>
            <a:r>
              <a:rPr lang="en-US" altLang="ja-JP" sz="2000" b="1" dirty="0">
                <a:latin typeface="+mn-ea"/>
              </a:rPr>
              <a:t>(2023</a:t>
            </a:r>
            <a:r>
              <a:rPr lang="ja-JP" altLang="en-US" sz="2000" b="1" dirty="0">
                <a:latin typeface="+mn-ea"/>
              </a:rPr>
              <a:t>年</a:t>
            </a:r>
            <a:r>
              <a:rPr lang="en-US" altLang="ja-JP" sz="2000" b="1" dirty="0">
                <a:latin typeface="+mn-ea"/>
              </a:rPr>
              <a:t>3</a:t>
            </a:r>
            <a:r>
              <a:rPr lang="ja-JP" altLang="en-US" sz="2000" b="1" dirty="0">
                <a:latin typeface="+mn-ea"/>
              </a:rPr>
              <a:t>月時点</a:t>
            </a:r>
            <a:r>
              <a:rPr lang="en-US" altLang="ja-JP" sz="2000" b="1" dirty="0">
                <a:latin typeface="+mn-ea"/>
              </a:rPr>
              <a:t>)</a:t>
            </a:r>
            <a:endParaRPr lang="ja-JP" altLang="en-US" sz="2000" b="1" dirty="0">
              <a:latin typeface="+mn-ea"/>
            </a:endParaRPr>
          </a:p>
        </p:txBody>
      </p:sp>
      <p:sp>
        <p:nvSpPr>
          <p:cNvPr id="10" name="正方形/長方形 9">
            <a:extLst>
              <a:ext uri="{FF2B5EF4-FFF2-40B4-BE49-F238E27FC236}">
                <a16:creationId xmlns:a16="http://schemas.microsoft.com/office/drawing/2014/main" id="{0519090D-365A-4DAD-831E-747D2CF97DBA}"/>
              </a:ext>
            </a:extLst>
          </p:cNvPr>
          <p:cNvSpPr/>
          <p:nvPr/>
        </p:nvSpPr>
        <p:spPr>
          <a:xfrm>
            <a:off x="6539042" y="5076588"/>
            <a:ext cx="1430469" cy="261610"/>
          </a:xfrm>
          <a:prstGeom prst="rect">
            <a:avLst/>
          </a:prstGeom>
        </p:spPr>
        <p:txBody>
          <a:bodyPr wrap="square">
            <a:spAutoFit/>
          </a:bodyPr>
          <a:lstStyle/>
          <a:p>
            <a:r>
              <a:rPr lang="ja-JP" altLang="en-US" sz="1100" dirty="0">
                <a:latin typeface="+mn-ea"/>
              </a:rPr>
              <a:t>事業部人員　</a:t>
            </a:r>
            <a:r>
              <a:rPr lang="en-US" altLang="ja-JP" sz="1100" dirty="0">
                <a:latin typeface="+mn-ea"/>
              </a:rPr>
              <a:t>59</a:t>
            </a:r>
            <a:r>
              <a:rPr lang="ja-JP" altLang="en-US" sz="1100" dirty="0">
                <a:latin typeface="+mn-ea"/>
              </a:rPr>
              <a:t>名</a:t>
            </a:r>
          </a:p>
        </p:txBody>
      </p:sp>
      <p:sp>
        <p:nvSpPr>
          <p:cNvPr id="4" name="テキスト ボックス 3">
            <a:extLst>
              <a:ext uri="{FF2B5EF4-FFF2-40B4-BE49-F238E27FC236}">
                <a16:creationId xmlns:a16="http://schemas.microsoft.com/office/drawing/2014/main" id="{534205C9-008D-4CDE-82AA-5A5FEF757370}"/>
              </a:ext>
            </a:extLst>
          </p:cNvPr>
          <p:cNvSpPr txBox="1"/>
          <p:nvPr/>
        </p:nvSpPr>
        <p:spPr>
          <a:xfrm>
            <a:off x="961973" y="5338198"/>
            <a:ext cx="5806206" cy="369332"/>
          </a:xfrm>
          <a:prstGeom prst="rect">
            <a:avLst/>
          </a:prstGeom>
          <a:noFill/>
        </p:spPr>
        <p:txBody>
          <a:bodyPr wrap="square" rtlCol="0">
            <a:spAutoFit/>
          </a:bodyPr>
          <a:lstStyle/>
          <a:p>
            <a:r>
              <a:rPr kumimoji="1" lang="en-US" altLang="ja-JP" dirty="0"/>
              <a:t>※</a:t>
            </a:r>
            <a:r>
              <a:rPr kumimoji="1" lang="ja-JP" altLang="en-US" dirty="0"/>
              <a:t>　</a:t>
            </a:r>
            <a:r>
              <a:rPr kumimoji="1" lang="en-US" altLang="ja-JP" dirty="0">
                <a:solidFill>
                  <a:srgbClr val="FF0000"/>
                </a:solidFill>
              </a:rPr>
              <a:t>2023</a:t>
            </a:r>
            <a:r>
              <a:rPr kumimoji="1" lang="ja-JP" altLang="en-US" dirty="0">
                <a:solidFill>
                  <a:srgbClr val="FF0000"/>
                </a:solidFill>
              </a:rPr>
              <a:t>年度 新たに</a:t>
            </a:r>
            <a:r>
              <a:rPr lang="en-US" altLang="ja-JP" dirty="0">
                <a:solidFill>
                  <a:srgbClr val="FF0000"/>
                </a:solidFill>
              </a:rPr>
              <a:t> 3</a:t>
            </a:r>
            <a:r>
              <a:rPr kumimoji="1" lang="ja-JP" altLang="en-US" dirty="0">
                <a:solidFill>
                  <a:srgbClr val="FF0000"/>
                </a:solidFill>
              </a:rPr>
              <a:t>名 が上位資格を取得しました</a:t>
            </a:r>
          </a:p>
        </p:txBody>
      </p:sp>
    </p:spTree>
    <p:extLst>
      <p:ext uri="{BB962C8B-B14F-4D97-AF65-F5344CB8AC3E}">
        <p14:creationId xmlns:p14="http://schemas.microsoft.com/office/powerpoint/2010/main" val="2445024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a:xfrm>
            <a:off x="887896" y="162000"/>
            <a:ext cx="6400800" cy="676800"/>
          </a:xfrm>
        </p:spPr>
        <p:txBody>
          <a:bodyPr>
            <a:noAutofit/>
          </a:bodyPr>
          <a:lstStyle/>
          <a:p>
            <a:r>
              <a:rPr lang="ja-JP" altLang="en-US" sz="2400" dirty="0"/>
              <a:t>業務品質向上と改善についての取り組み</a:t>
            </a:r>
            <a:r>
              <a:rPr lang="en-US" altLang="ja-JP" sz="2400" dirty="0"/>
              <a:t>(1)</a:t>
            </a:r>
            <a:endParaRPr kumimoji="1" lang="ja-JP" altLang="en-US" sz="2400" b="0" dirty="0"/>
          </a:p>
        </p:txBody>
      </p:sp>
      <p:sp>
        <p:nvSpPr>
          <p:cNvPr id="6" name="スライド番号プレースホルダー 5">
            <a:extLst>
              <a:ext uri="{FF2B5EF4-FFF2-40B4-BE49-F238E27FC236}">
                <a16:creationId xmlns:a16="http://schemas.microsoft.com/office/drawing/2014/main" id="{3D0EB74F-FF68-4A0E-9A17-DAAF49B79C07}"/>
              </a:ext>
            </a:extLst>
          </p:cNvPr>
          <p:cNvSpPr>
            <a:spLocks noGrp="1"/>
          </p:cNvSpPr>
          <p:nvPr>
            <p:ph type="sldNum" sz="quarter" idx="4"/>
          </p:nvPr>
        </p:nvSpPr>
        <p:spPr/>
        <p:txBody>
          <a:bodyPr/>
          <a:lstStyle/>
          <a:p>
            <a:fld id="{72A98194-5DC2-436A-AA23-87554DAA05F1}" type="slidenum">
              <a:rPr lang="ja-JP" altLang="en-US" sz="1800" smtClean="0"/>
              <a:pPr/>
              <a:t>8</a:t>
            </a:fld>
            <a:endParaRPr lang="ja-JP" altLang="en-US" sz="1800"/>
          </a:p>
        </p:txBody>
      </p:sp>
      <p:sp>
        <p:nvSpPr>
          <p:cNvPr id="5" name="テキスト ボックス 4">
            <a:extLst>
              <a:ext uri="{FF2B5EF4-FFF2-40B4-BE49-F238E27FC236}">
                <a16:creationId xmlns:a16="http://schemas.microsoft.com/office/drawing/2014/main" id="{E5CCC12B-8147-4A12-BABE-E7213FE154B5}"/>
              </a:ext>
            </a:extLst>
          </p:cNvPr>
          <p:cNvSpPr txBox="1"/>
          <p:nvPr/>
        </p:nvSpPr>
        <p:spPr>
          <a:xfrm>
            <a:off x="278296" y="1020417"/>
            <a:ext cx="8627165" cy="400110"/>
          </a:xfrm>
          <a:prstGeom prst="rect">
            <a:avLst/>
          </a:prstGeom>
          <a:noFill/>
        </p:spPr>
        <p:txBody>
          <a:bodyPr wrap="square" rtlCol="0">
            <a:spAutoFit/>
          </a:bodyPr>
          <a:lstStyle/>
          <a:p>
            <a:r>
              <a:rPr kumimoji="1" lang="ja-JP" altLang="en-US" sz="2000" b="1" dirty="0"/>
              <a:t>①内部監査受審結果</a:t>
            </a:r>
            <a:r>
              <a:rPr kumimoji="1" lang="en-US" altLang="ja-JP" sz="2000" b="1" dirty="0"/>
              <a:t>(2022</a:t>
            </a:r>
            <a:r>
              <a:rPr kumimoji="1" lang="ja-JP" altLang="en-US" sz="2000" b="1" dirty="0"/>
              <a:t>年度～</a:t>
            </a:r>
            <a:r>
              <a:rPr kumimoji="1" lang="en-US" altLang="ja-JP" sz="2000" b="1" dirty="0"/>
              <a:t>2023</a:t>
            </a:r>
            <a:r>
              <a:rPr kumimoji="1" lang="ja-JP" altLang="en-US" sz="2000" b="1" dirty="0"/>
              <a:t>年度</a:t>
            </a:r>
            <a:r>
              <a:rPr kumimoji="1" lang="en-US" altLang="ja-JP" sz="2000" b="1" dirty="0"/>
              <a:t>)</a:t>
            </a:r>
            <a:r>
              <a:rPr kumimoji="1" lang="ja-JP" altLang="en-US" sz="2000" b="1" dirty="0"/>
              <a:t>　　　　　</a:t>
            </a:r>
            <a:r>
              <a:rPr lang="en-US" altLang="ja-JP" sz="1200" b="1" dirty="0"/>
              <a:t>(</a:t>
            </a:r>
            <a:r>
              <a:rPr lang="ja-JP" altLang="en-US" sz="1200" dirty="0"/>
              <a:t>株式会社リコー　内部監査室が実施</a:t>
            </a:r>
            <a:r>
              <a:rPr lang="en-US" altLang="ja-JP" sz="1200" dirty="0"/>
              <a:t>)</a:t>
            </a:r>
            <a:endParaRPr kumimoji="1" lang="ja-JP" altLang="en-US" sz="1200" dirty="0"/>
          </a:p>
        </p:txBody>
      </p:sp>
      <p:sp>
        <p:nvSpPr>
          <p:cNvPr id="8" name="テキスト ボックス 7">
            <a:extLst>
              <a:ext uri="{FF2B5EF4-FFF2-40B4-BE49-F238E27FC236}">
                <a16:creationId xmlns:a16="http://schemas.microsoft.com/office/drawing/2014/main" id="{8FE78C75-38FD-408D-8EED-8ED98BE33E5E}"/>
              </a:ext>
            </a:extLst>
          </p:cNvPr>
          <p:cNvSpPr txBox="1"/>
          <p:nvPr/>
        </p:nvSpPr>
        <p:spPr>
          <a:xfrm>
            <a:off x="278295" y="1549825"/>
            <a:ext cx="8639201" cy="646331"/>
          </a:xfrm>
          <a:prstGeom prst="rect">
            <a:avLst/>
          </a:prstGeom>
          <a:solidFill>
            <a:schemeClr val="accent3">
              <a:lumMod val="20000"/>
              <a:lumOff val="80000"/>
            </a:schemeClr>
          </a:solidFill>
          <a:ln>
            <a:solidFill>
              <a:schemeClr val="tx1"/>
            </a:solidFill>
          </a:ln>
        </p:spPr>
        <p:txBody>
          <a:bodyPr wrap="square" rtlCol="0">
            <a:spAutoFit/>
          </a:bodyPr>
          <a:lstStyle/>
          <a:p>
            <a:r>
              <a:rPr kumimoji="1" lang="ja-JP" altLang="en-US" dirty="0"/>
              <a:t>　</a:t>
            </a:r>
            <a:r>
              <a:rPr kumimoji="1" lang="en-US" altLang="ja-JP" dirty="0"/>
              <a:t>2022</a:t>
            </a:r>
            <a:r>
              <a:rPr kumimoji="1" lang="ja-JP" altLang="en-US" dirty="0"/>
              <a:t>年度実施課所　：　本社・</a:t>
            </a:r>
            <a:r>
              <a:rPr lang="ja-JP" altLang="en-US" dirty="0"/>
              <a:t>大阪</a:t>
            </a:r>
            <a:r>
              <a:rPr lang="en-US" altLang="ja-JP" dirty="0"/>
              <a:t>(</a:t>
            </a:r>
            <a:r>
              <a:rPr lang="ja-JP" altLang="en-US" dirty="0"/>
              <a:t>営</a:t>
            </a:r>
            <a:r>
              <a:rPr lang="en-US" altLang="ja-JP" dirty="0"/>
              <a:t>)</a:t>
            </a:r>
            <a:r>
              <a:rPr lang="ja-JP" altLang="en-US" dirty="0"/>
              <a:t>・仙台</a:t>
            </a:r>
            <a:r>
              <a:rPr lang="en-US" altLang="ja-JP" dirty="0"/>
              <a:t>(</a:t>
            </a:r>
            <a:r>
              <a:rPr lang="ja-JP" altLang="en-US" dirty="0"/>
              <a:t>営</a:t>
            </a:r>
            <a:r>
              <a:rPr lang="en-US" altLang="ja-JP" dirty="0"/>
              <a:t>)</a:t>
            </a:r>
            <a:r>
              <a:rPr lang="ja-JP" altLang="en-US" dirty="0"/>
              <a:t>　   　</a:t>
            </a:r>
            <a:r>
              <a:rPr kumimoji="1" lang="ja-JP" altLang="en-US" dirty="0"/>
              <a:t>　　　</a:t>
            </a:r>
          </a:p>
          <a:p>
            <a:r>
              <a:rPr lang="ja-JP" altLang="en-US" dirty="0"/>
              <a:t>　</a:t>
            </a:r>
            <a:r>
              <a:rPr lang="en-US" altLang="ja-JP" dirty="0"/>
              <a:t>2023</a:t>
            </a:r>
            <a:r>
              <a:rPr lang="ja-JP" altLang="en-US" dirty="0"/>
              <a:t>年度実施課所　：　本社・</a:t>
            </a:r>
            <a:r>
              <a:rPr kumimoji="1" lang="ja-JP" altLang="en-US" dirty="0"/>
              <a:t>名古屋</a:t>
            </a:r>
            <a:r>
              <a:rPr lang="en-US" altLang="ja-JP" dirty="0"/>
              <a:t>(</a:t>
            </a:r>
            <a:r>
              <a:rPr lang="ja-JP" altLang="en-US" dirty="0"/>
              <a:t>営</a:t>
            </a:r>
            <a:r>
              <a:rPr lang="en-US" altLang="ja-JP" dirty="0"/>
              <a:t>)</a:t>
            </a:r>
            <a:r>
              <a:rPr kumimoji="1" lang="ja-JP" altLang="en-US" dirty="0"/>
              <a:t>・九州中国</a:t>
            </a:r>
            <a:r>
              <a:rPr kumimoji="1" lang="en-US" altLang="ja-JP" dirty="0"/>
              <a:t>(</a:t>
            </a:r>
            <a:r>
              <a:rPr kumimoji="1" lang="ja-JP" altLang="en-US" dirty="0"/>
              <a:t>営</a:t>
            </a:r>
            <a:r>
              <a:rPr kumimoji="1" lang="en-US" altLang="ja-JP" dirty="0"/>
              <a:t>)</a:t>
            </a:r>
            <a:r>
              <a:rPr kumimoji="1" lang="ja-JP" altLang="en-US" dirty="0"/>
              <a:t>　　</a:t>
            </a:r>
            <a:r>
              <a:rPr lang="ja-JP" altLang="en-US" dirty="0"/>
              <a:t>　   　</a:t>
            </a:r>
            <a:endParaRPr lang="en-US" altLang="ja-JP" dirty="0"/>
          </a:p>
        </p:txBody>
      </p:sp>
      <p:sp>
        <p:nvSpPr>
          <p:cNvPr id="9" name="テキスト ボックス 8">
            <a:extLst>
              <a:ext uri="{FF2B5EF4-FFF2-40B4-BE49-F238E27FC236}">
                <a16:creationId xmlns:a16="http://schemas.microsoft.com/office/drawing/2014/main" id="{F5EDB59D-9DFA-4EF0-A2C4-8027EA80D176}"/>
              </a:ext>
            </a:extLst>
          </p:cNvPr>
          <p:cNvSpPr txBox="1"/>
          <p:nvPr/>
        </p:nvSpPr>
        <p:spPr>
          <a:xfrm>
            <a:off x="5526157" y="2645526"/>
            <a:ext cx="3525078" cy="3831818"/>
          </a:xfrm>
          <a:prstGeom prst="rect">
            <a:avLst/>
          </a:prstGeom>
          <a:solidFill>
            <a:schemeClr val="accent5">
              <a:lumMod val="20000"/>
              <a:lumOff val="80000"/>
            </a:schemeClr>
          </a:solidFill>
          <a:ln>
            <a:solidFill>
              <a:schemeClr val="tx1"/>
            </a:solidFill>
          </a:ln>
        </p:spPr>
        <p:txBody>
          <a:bodyPr wrap="square" rtlCol="0">
            <a:spAutoFit/>
          </a:bodyPr>
          <a:lstStyle/>
          <a:p>
            <a:r>
              <a:rPr lang="ja-JP" altLang="en-US" b="1" dirty="0"/>
              <a:t>＜</a:t>
            </a:r>
            <a:r>
              <a:rPr kumimoji="1" lang="ja-JP" altLang="en-US" b="1" dirty="0"/>
              <a:t>受審結果のまとめ＞</a:t>
            </a:r>
          </a:p>
          <a:p>
            <a:r>
              <a:rPr kumimoji="1" lang="en-US" altLang="ja-JP" dirty="0"/>
              <a:t>1.</a:t>
            </a:r>
            <a:r>
              <a:rPr lang="en-US" altLang="ja-JP" dirty="0"/>
              <a:t>2022</a:t>
            </a:r>
            <a:r>
              <a:rPr lang="ja-JP" altLang="en-US" dirty="0"/>
              <a:t>年～</a:t>
            </a:r>
            <a:r>
              <a:rPr lang="en-US" altLang="ja-JP" dirty="0"/>
              <a:t>2023</a:t>
            </a:r>
            <a:r>
              <a:rPr lang="ja-JP" altLang="en-US" dirty="0"/>
              <a:t>年両年ともに</a:t>
            </a:r>
          </a:p>
          <a:p>
            <a:r>
              <a:rPr kumimoji="1" lang="ja-JP" altLang="en-US" dirty="0"/>
              <a:t>　</a:t>
            </a:r>
            <a:r>
              <a:rPr lang="ja-JP" altLang="en-US" dirty="0"/>
              <a:t> 保険業法遵守に関する不適合は</a:t>
            </a:r>
          </a:p>
          <a:p>
            <a:r>
              <a:rPr kumimoji="1" lang="ja-JP" altLang="en-US" dirty="0"/>
              <a:t>　</a:t>
            </a:r>
            <a:r>
              <a:rPr lang="ja-JP" altLang="en-US" dirty="0"/>
              <a:t> ありませんでした</a:t>
            </a:r>
            <a:endParaRPr kumimoji="1" lang="ja-JP" altLang="en-US" dirty="0"/>
          </a:p>
          <a:p>
            <a:r>
              <a:rPr lang="en-US" altLang="ja-JP" dirty="0"/>
              <a:t>2.</a:t>
            </a:r>
            <a:r>
              <a:rPr lang="ja-JP" altLang="en-US" dirty="0"/>
              <a:t>指摘事項に　 ありませんでした。</a:t>
            </a:r>
          </a:p>
          <a:p>
            <a:r>
              <a:rPr lang="en-US" altLang="ja-JP" dirty="0"/>
              <a:t>3.</a:t>
            </a:r>
            <a:r>
              <a:rPr lang="ja-JP" altLang="en-US" dirty="0"/>
              <a:t>自主的な「改善の機会」</a:t>
            </a:r>
            <a:r>
              <a:rPr kumimoji="1" lang="en-US" altLang="ja-JP" dirty="0"/>
              <a:t>5</a:t>
            </a:r>
            <a:r>
              <a:rPr kumimoji="1" lang="ja-JP" altLang="en-US" dirty="0"/>
              <a:t>項目　　　　　　</a:t>
            </a:r>
          </a:p>
          <a:p>
            <a:endParaRPr lang="en-US" altLang="ja-JP" dirty="0"/>
          </a:p>
          <a:p>
            <a:r>
              <a:rPr lang="ja-JP" altLang="en-US" dirty="0"/>
              <a:t>＜その他＞</a:t>
            </a:r>
            <a:endParaRPr lang="en-US" altLang="ja-JP" dirty="0"/>
          </a:p>
          <a:p>
            <a:r>
              <a:rPr lang="ja-JP" altLang="en-US" dirty="0"/>
              <a:t>　マネージャーおよび事業部員のス</a:t>
            </a:r>
            <a:endParaRPr lang="en-US" altLang="ja-JP" dirty="0"/>
          </a:p>
          <a:p>
            <a:r>
              <a:rPr lang="en-US" altLang="ja-JP" dirty="0"/>
              <a:t>  </a:t>
            </a:r>
            <a:r>
              <a:rPr lang="ja-JP" altLang="en-US" dirty="0"/>
              <a:t>キルアップに向けて</a:t>
            </a:r>
          </a:p>
          <a:p>
            <a:pPr>
              <a:lnSpc>
                <a:spcPct val="150000"/>
              </a:lnSpc>
            </a:pPr>
            <a:r>
              <a:rPr lang="ja-JP" altLang="en-US" sz="1600" dirty="0"/>
              <a:t>　</a:t>
            </a:r>
            <a:r>
              <a:rPr lang="ja-JP" altLang="en-US" dirty="0"/>
              <a:t>・事業部セルフチェック</a:t>
            </a:r>
            <a:r>
              <a:rPr lang="en-US" altLang="ja-JP" dirty="0"/>
              <a:t>(</a:t>
            </a:r>
            <a:r>
              <a:rPr lang="ja-JP" altLang="en-US" dirty="0"/>
              <a:t>自主的な</a:t>
            </a:r>
            <a:endParaRPr lang="en-US" altLang="ja-JP" dirty="0"/>
          </a:p>
          <a:p>
            <a:r>
              <a:rPr lang="en-US" altLang="ja-JP" dirty="0"/>
              <a:t>   </a:t>
            </a:r>
            <a:r>
              <a:rPr lang="ja-JP" altLang="en-US" dirty="0"/>
              <a:t>改善活動</a:t>
            </a:r>
            <a:r>
              <a:rPr lang="en-US" altLang="ja-JP" dirty="0"/>
              <a:t>)</a:t>
            </a:r>
            <a:r>
              <a:rPr lang="ja-JP" altLang="en-US" dirty="0"/>
              <a:t>　「改善の機会</a:t>
            </a:r>
            <a:r>
              <a:rPr lang="en-US" altLang="ja-JP" dirty="0"/>
              <a:t>3</a:t>
            </a:r>
            <a:r>
              <a:rPr lang="ja-JP" altLang="en-US" dirty="0"/>
              <a:t>件」</a:t>
            </a:r>
          </a:p>
          <a:p>
            <a:r>
              <a:rPr lang="ja-JP" altLang="en-US" dirty="0"/>
              <a:t>　・社内勉強会の実施</a:t>
            </a:r>
            <a:endParaRPr lang="en-US" altLang="ja-JP" dirty="0"/>
          </a:p>
        </p:txBody>
      </p:sp>
      <p:sp>
        <p:nvSpPr>
          <p:cNvPr id="4" name="テキスト ボックス 3">
            <a:extLst>
              <a:ext uri="{FF2B5EF4-FFF2-40B4-BE49-F238E27FC236}">
                <a16:creationId xmlns:a16="http://schemas.microsoft.com/office/drawing/2014/main" id="{31F8E141-C177-44F8-AFE6-718BB51D211F}"/>
              </a:ext>
            </a:extLst>
          </p:cNvPr>
          <p:cNvSpPr txBox="1"/>
          <p:nvPr/>
        </p:nvSpPr>
        <p:spPr>
          <a:xfrm>
            <a:off x="425898" y="2276194"/>
            <a:ext cx="3922643" cy="369332"/>
          </a:xfrm>
          <a:prstGeom prst="rect">
            <a:avLst/>
          </a:prstGeom>
          <a:noFill/>
        </p:spPr>
        <p:txBody>
          <a:bodyPr wrap="square" rtlCol="0">
            <a:spAutoFit/>
          </a:bodyPr>
          <a:lstStyle/>
          <a:p>
            <a:r>
              <a:rPr kumimoji="1" lang="en-US" altLang="ja-JP" b="1" dirty="0">
                <a:solidFill>
                  <a:srgbClr val="000099"/>
                </a:solidFill>
              </a:rPr>
              <a:t>&lt;2023</a:t>
            </a:r>
            <a:r>
              <a:rPr kumimoji="1" lang="ja-JP" altLang="en-US" b="1" dirty="0">
                <a:solidFill>
                  <a:srgbClr val="000099"/>
                </a:solidFill>
              </a:rPr>
              <a:t>年度 本社監査結果</a:t>
            </a:r>
            <a:r>
              <a:rPr kumimoji="1" lang="en-US" altLang="ja-JP" b="1" dirty="0">
                <a:solidFill>
                  <a:srgbClr val="000099"/>
                </a:solidFill>
              </a:rPr>
              <a:t>&gt;</a:t>
            </a:r>
            <a:endParaRPr kumimoji="1" lang="ja-JP" altLang="en-US" b="1" dirty="0">
              <a:solidFill>
                <a:srgbClr val="000099"/>
              </a:solidFill>
            </a:endParaRPr>
          </a:p>
        </p:txBody>
      </p:sp>
      <p:sp>
        <p:nvSpPr>
          <p:cNvPr id="10" name="テキスト ボックス 9">
            <a:extLst>
              <a:ext uri="{FF2B5EF4-FFF2-40B4-BE49-F238E27FC236}">
                <a16:creationId xmlns:a16="http://schemas.microsoft.com/office/drawing/2014/main" id="{C007010A-5337-ABCC-1F24-559410EE6D3A}"/>
              </a:ext>
            </a:extLst>
          </p:cNvPr>
          <p:cNvSpPr txBox="1"/>
          <p:nvPr/>
        </p:nvSpPr>
        <p:spPr>
          <a:xfrm>
            <a:off x="165650" y="2664024"/>
            <a:ext cx="5261113" cy="3893374"/>
          </a:xfrm>
          <a:prstGeom prst="rect">
            <a:avLst/>
          </a:prstGeom>
          <a:solidFill>
            <a:schemeClr val="accent5">
              <a:lumMod val="20000"/>
              <a:lumOff val="80000"/>
            </a:schemeClr>
          </a:solidFill>
          <a:ln>
            <a:solidFill>
              <a:schemeClr val="tx1"/>
            </a:solidFill>
          </a:ln>
        </p:spPr>
        <p:txBody>
          <a:bodyPr wrap="square">
            <a:spAutoFit/>
          </a:bodyPr>
          <a:lstStyle/>
          <a:p>
            <a:pPr algn="l"/>
            <a:r>
              <a:rPr lang="en-US" altLang="ja-JP" b="0" i="0" dirty="0">
                <a:solidFill>
                  <a:srgbClr val="000000"/>
                </a:solidFill>
                <a:effectLst/>
                <a:latin typeface="Verdana" panose="020B0604030504040204" pitchFamily="34" charset="0"/>
              </a:rPr>
              <a:t>【</a:t>
            </a:r>
            <a:r>
              <a:rPr lang="ja-JP" altLang="en-US" b="0" i="0" dirty="0">
                <a:solidFill>
                  <a:srgbClr val="000000"/>
                </a:solidFill>
                <a:effectLst/>
                <a:latin typeface="Verdana" panose="020B0604030504040204" pitchFamily="34" charset="0"/>
              </a:rPr>
              <a:t>内部監査報告書</a:t>
            </a:r>
            <a:r>
              <a:rPr lang="en-US" altLang="ja-JP" b="0" i="0" dirty="0">
                <a:solidFill>
                  <a:srgbClr val="000000"/>
                </a:solidFill>
                <a:effectLst/>
                <a:latin typeface="Verdana" panose="020B0604030504040204" pitchFamily="34" charset="0"/>
              </a:rPr>
              <a:t>】</a:t>
            </a:r>
          </a:p>
          <a:p>
            <a:pPr algn="l"/>
            <a:r>
              <a:rPr lang="en-US" altLang="ja-JP" b="0" i="0" dirty="0">
                <a:solidFill>
                  <a:srgbClr val="000000"/>
                </a:solidFill>
                <a:effectLst/>
                <a:latin typeface="Verdana" panose="020B0604030504040204" pitchFamily="34" charset="0"/>
              </a:rPr>
              <a:t> </a:t>
            </a:r>
            <a:r>
              <a:rPr lang="ja-JP" altLang="en-US" sz="1600" b="0" i="0" dirty="0">
                <a:solidFill>
                  <a:srgbClr val="000000"/>
                </a:solidFill>
                <a:effectLst/>
                <a:latin typeface="Verdana" panose="020B0604030504040204" pitchFamily="34" charset="0"/>
              </a:rPr>
              <a:t>・被監査部門 　</a:t>
            </a:r>
            <a:r>
              <a:rPr lang="ja-JP" altLang="en-US" b="0" i="0" dirty="0">
                <a:solidFill>
                  <a:srgbClr val="000000"/>
                </a:solidFill>
                <a:effectLst/>
                <a:latin typeface="Verdana" panose="020B0604030504040204" pitchFamily="34" charset="0"/>
              </a:rPr>
              <a:t>：　</a:t>
            </a:r>
            <a:r>
              <a:rPr lang="ja-JP" altLang="en-US" sz="1600" b="0" i="0" dirty="0">
                <a:solidFill>
                  <a:srgbClr val="000000"/>
                </a:solidFill>
                <a:effectLst/>
                <a:latin typeface="Verdana" panose="020B0604030504040204" pitchFamily="34" charset="0"/>
              </a:rPr>
              <a:t>ライフサポート事業部　事業企画室、　　　保険業務ｾﾝﾀｰ、保険営業部及び東京営業所、営業推進室　　　　　　　　　</a:t>
            </a:r>
          </a:p>
          <a:p>
            <a:pPr algn="l"/>
            <a:r>
              <a:rPr lang="ja-JP" altLang="en-US" b="0" i="0" dirty="0">
                <a:solidFill>
                  <a:srgbClr val="000000"/>
                </a:solidFill>
                <a:effectLst/>
                <a:latin typeface="Verdana" panose="020B0604030504040204" pitchFamily="34" charset="0"/>
              </a:rPr>
              <a:t> </a:t>
            </a:r>
            <a:r>
              <a:rPr lang="ja-JP" altLang="en-US" sz="1600" b="0" i="0" dirty="0">
                <a:solidFill>
                  <a:srgbClr val="000000"/>
                </a:solidFill>
                <a:effectLst/>
                <a:latin typeface="Verdana" panose="020B0604030504040204" pitchFamily="34" charset="0"/>
              </a:rPr>
              <a:t>・監査実施年月日：</a:t>
            </a:r>
            <a:r>
              <a:rPr lang="en-US" altLang="ja-JP" sz="1600" b="0" i="0" dirty="0">
                <a:solidFill>
                  <a:srgbClr val="000000"/>
                </a:solidFill>
                <a:effectLst/>
                <a:latin typeface="Verdana" panose="020B0604030504040204" pitchFamily="34" charset="0"/>
              </a:rPr>
              <a:t>2023</a:t>
            </a:r>
            <a:r>
              <a:rPr lang="ja-JP" altLang="en-US" sz="1600" b="0" i="0" dirty="0">
                <a:solidFill>
                  <a:srgbClr val="000000"/>
                </a:solidFill>
                <a:effectLst/>
                <a:latin typeface="Verdana" panose="020B0604030504040204" pitchFamily="34" charset="0"/>
              </a:rPr>
              <a:t>年</a:t>
            </a:r>
            <a:r>
              <a:rPr lang="en-US" altLang="ja-JP" sz="1600" b="0" i="0" dirty="0">
                <a:solidFill>
                  <a:srgbClr val="000000"/>
                </a:solidFill>
                <a:effectLst/>
                <a:latin typeface="Verdana" panose="020B0604030504040204" pitchFamily="34" charset="0"/>
              </a:rPr>
              <a:t>11</a:t>
            </a:r>
            <a:r>
              <a:rPr lang="ja-JP" altLang="en-US" sz="1600" b="0" i="0" dirty="0">
                <a:solidFill>
                  <a:srgbClr val="000000"/>
                </a:solidFill>
                <a:effectLst/>
                <a:latin typeface="Verdana" panose="020B0604030504040204" pitchFamily="34" charset="0"/>
              </a:rPr>
              <a:t>月</a:t>
            </a:r>
            <a:r>
              <a:rPr lang="en-US" altLang="ja-JP" sz="1600" b="0" i="0" dirty="0">
                <a:solidFill>
                  <a:srgbClr val="000000"/>
                </a:solidFill>
                <a:effectLst/>
                <a:latin typeface="Verdana" panose="020B0604030504040204" pitchFamily="34" charset="0"/>
              </a:rPr>
              <a:t>17</a:t>
            </a:r>
            <a:r>
              <a:rPr lang="ja-JP" altLang="en-US" sz="1600" dirty="0">
                <a:solidFill>
                  <a:srgbClr val="000000"/>
                </a:solidFill>
                <a:latin typeface="Verdana" panose="020B0604030504040204" pitchFamily="34" charset="0"/>
              </a:rPr>
              <a:t>日</a:t>
            </a:r>
            <a:r>
              <a:rPr lang="ja-JP" altLang="en-US" sz="1600" b="0" i="0" dirty="0">
                <a:solidFill>
                  <a:srgbClr val="000000"/>
                </a:solidFill>
                <a:effectLst/>
                <a:latin typeface="Verdana" panose="020B0604030504040204" pitchFamily="34" charset="0"/>
              </a:rPr>
              <a:t>（金</a:t>
            </a:r>
            <a:r>
              <a:rPr lang="ja-JP" altLang="en-US" b="0" i="0" dirty="0">
                <a:solidFill>
                  <a:srgbClr val="000000"/>
                </a:solidFill>
                <a:effectLst/>
                <a:latin typeface="Verdana" panose="020B0604030504040204" pitchFamily="34" charset="0"/>
              </a:rPr>
              <a:t>）　　　　　　　　　</a:t>
            </a:r>
            <a:r>
              <a:rPr lang="ja-JP" altLang="en-US" sz="1600" b="0" i="0" dirty="0">
                <a:solidFill>
                  <a:srgbClr val="000000"/>
                </a:solidFill>
                <a:effectLst/>
                <a:latin typeface="Verdana" panose="020B0604030504040204" pitchFamily="34" charset="0"/>
              </a:rPr>
              <a:t>　</a:t>
            </a:r>
            <a:r>
              <a:rPr lang="ja-JP" altLang="en-US" b="0" i="0" dirty="0">
                <a:solidFill>
                  <a:srgbClr val="000000"/>
                </a:solidFill>
                <a:effectLst/>
                <a:latin typeface="Verdana" panose="020B0604030504040204" pitchFamily="34" charset="0"/>
              </a:rPr>
              <a:t>　　　　　　　　　　　　　　　　　　　　　　　　　　</a:t>
            </a:r>
          </a:p>
          <a:p>
            <a:pPr algn="l"/>
            <a:endParaRPr lang="ja-JP" altLang="en-US" b="0" i="0" dirty="0">
              <a:solidFill>
                <a:srgbClr val="000000"/>
              </a:solidFill>
              <a:effectLst/>
              <a:latin typeface="Verdana" panose="020B0604030504040204" pitchFamily="34" charset="0"/>
            </a:endParaRPr>
          </a:p>
          <a:p>
            <a:pPr algn="l"/>
            <a:r>
              <a:rPr lang="en-US" altLang="ja-JP" b="0" i="0" dirty="0">
                <a:solidFill>
                  <a:srgbClr val="000000"/>
                </a:solidFill>
                <a:effectLst/>
                <a:latin typeface="Verdana" panose="020B0604030504040204" pitchFamily="34" charset="0"/>
              </a:rPr>
              <a:t>【</a:t>
            </a:r>
            <a:r>
              <a:rPr lang="ja-JP" altLang="en-US" b="0" i="0" dirty="0">
                <a:solidFill>
                  <a:srgbClr val="000000"/>
                </a:solidFill>
                <a:effectLst/>
                <a:latin typeface="Verdana" panose="020B0604030504040204" pitchFamily="34" charset="0"/>
              </a:rPr>
              <a:t>総評</a:t>
            </a:r>
            <a:r>
              <a:rPr lang="en-US" altLang="ja-JP" b="0" i="0" dirty="0">
                <a:solidFill>
                  <a:srgbClr val="000000"/>
                </a:solidFill>
                <a:effectLst/>
                <a:latin typeface="Verdana" panose="020B0604030504040204" pitchFamily="34" charset="0"/>
              </a:rPr>
              <a:t>】</a:t>
            </a:r>
          </a:p>
          <a:p>
            <a:pPr algn="l"/>
            <a:r>
              <a:rPr lang="ja-JP" altLang="en-US" b="0" i="0" dirty="0">
                <a:solidFill>
                  <a:srgbClr val="000000"/>
                </a:solidFill>
                <a:effectLst/>
                <a:latin typeface="Verdana" panose="020B0604030504040204" pitchFamily="34" charset="0"/>
              </a:rPr>
              <a:t>　</a:t>
            </a:r>
            <a:r>
              <a:rPr lang="ja-JP" altLang="en-US" sz="1600" b="0" i="0" dirty="0">
                <a:solidFill>
                  <a:srgbClr val="000000"/>
                </a:solidFill>
                <a:effectLst/>
                <a:latin typeface="Verdana" panose="020B0604030504040204" pitchFamily="34" charset="0"/>
              </a:rPr>
              <a:t>貴部門の保険業法への対応・適合状況について主要な項目を監査しました。結果、保険業法への保険募集業務における適切な管理体制と法的要求事項を満たしていることにより、</a:t>
            </a:r>
          </a:p>
          <a:p>
            <a:pPr algn="l"/>
            <a:r>
              <a:rPr lang="ja-JP" altLang="en-US" sz="1600" b="0" i="0" dirty="0">
                <a:solidFill>
                  <a:srgbClr val="FF0000"/>
                </a:solidFill>
                <a:effectLst/>
                <a:latin typeface="Verdana" panose="020B0604030504040204" pitchFamily="34" charset="0"/>
              </a:rPr>
              <a:t>「不適合（課題）」は発見されませんでした。</a:t>
            </a:r>
          </a:p>
          <a:p>
            <a:pPr algn="l"/>
            <a:r>
              <a:rPr lang="ja-JP" altLang="en-US" sz="1600" b="0" i="0" dirty="0">
                <a:solidFill>
                  <a:srgbClr val="000000"/>
                </a:solidFill>
                <a:effectLst/>
                <a:latin typeface="Verdana" panose="020B0604030504040204" pitchFamily="34" charset="0"/>
              </a:rPr>
              <a:t>継続的な対応をお願いします。</a:t>
            </a:r>
            <a:endParaRPr lang="en-US" altLang="ja-JP" sz="1600" b="0" i="0" dirty="0">
              <a:solidFill>
                <a:srgbClr val="000000"/>
              </a:solidFill>
              <a:effectLst/>
              <a:latin typeface="Verdana" panose="020B0604030504040204" pitchFamily="34" charset="0"/>
            </a:endParaRPr>
          </a:p>
          <a:p>
            <a:pPr algn="l"/>
            <a:r>
              <a:rPr lang="en-US" altLang="ja-JP" b="0" i="0" dirty="0">
                <a:solidFill>
                  <a:srgbClr val="000000"/>
                </a:solidFill>
                <a:effectLst/>
                <a:latin typeface="Verdana" panose="020B0604030504040204" pitchFamily="34" charset="0"/>
              </a:rPr>
              <a:t>【</a:t>
            </a:r>
            <a:r>
              <a:rPr lang="ja-JP" altLang="en-US" b="0" i="0" dirty="0">
                <a:solidFill>
                  <a:srgbClr val="000000"/>
                </a:solidFill>
                <a:effectLst/>
                <a:latin typeface="Verdana" panose="020B0604030504040204" pitchFamily="34" charset="0"/>
              </a:rPr>
              <a:t>指摘事項</a:t>
            </a:r>
            <a:r>
              <a:rPr lang="en-US" altLang="ja-JP" b="0" i="0" dirty="0">
                <a:solidFill>
                  <a:srgbClr val="000000"/>
                </a:solidFill>
                <a:effectLst/>
                <a:latin typeface="Verdana" panose="020B0604030504040204" pitchFamily="34" charset="0"/>
              </a:rPr>
              <a:t>】</a:t>
            </a:r>
            <a:r>
              <a:rPr lang="ja-JP" altLang="en-US" b="0" i="0" dirty="0">
                <a:solidFill>
                  <a:srgbClr val="000000"/>
                </a:solidFill>
                <a:effectLst/>
                <a:latin typeface="Verdana" panose="020B0604030504040204" pitchFamily="34" charset="0"/>
              </a:rPr>
              <a:t>　無し</a:t>
            </a:r>
            <a:endParaRPr lang="en-US" altLang="ja-JP" b="0" i="0" dirty="0">
              <a:solidFill>
                <a:srgbClr val="000000"/>
              </a:solidFill>
              <a:effectLst/>
              <a:latin typeface="Verdana" panose="020B0604030504040204" pitchFamily="34" charset="0"/>
            </a:endParaRPr>
          </a:p>
          <a:p>
            <a:pPr algn="l">
              <a:lnSpc>
                <a:spcPct val="150000"/>
              </a:lnSpc>
            </a:pPr>
            <a:r>
              <a:rPr lang="en-US" altLang="ja-JP" b="0" i="0" dirty="0">
                <a:solidFill>
                  <a:srgbClr val="000000"/>
                </a:solidFill>
                <a:effectLst/>
                <a:latin typeface="Verdana" panose="020B0604030504040204" pitchFamily="34" charset="0"/>
              </a:rPr>
              <a:t>【</a:t>
            </a:r>
            <a:r>
              <a:rPr lang="ja-JP" altLang="en-US" b="0" i="0" dirty="0">
                <a:solidFill>
                  <a:srgbClr val="000000"/>
                </a:solidFill>
                <a:effectLst/>
                <a:latin typeface="Verdana" panose="020B0604030504040204" pitchFamily="34" charset="0"/>
              </a:rPr>
              <a:t>改善の機会</a:t>
            </a:r>
            <a:r>
              <a:rPr lang="en-US" altLang="ja-JP" b="0" i="0" dirty="0">
                <a:solidFill>
                  <a:srgbClr val="000000"/>
                </a:solidFill>
                <a:effectLst/>
                <a:latin typeface="Verdana" panose="020B0604030504040204" pitchFamily="34" charset="0"/>
              </a:rPr>
              <a:t>】</a:t>
            </a:r>
          </a:p>
          <a:p>
            <a:pPr algn="l"/>
            <a:r>
              <a:rPr lang="ja-JP" altLang="en-US" sz="1600" dirty="0">
                <a:solidFill>
                  <a:srgbClr val="FF0000"/>
                </a:solidFill>
                <a:latin typeface="Verdana" panose="020B0604030504040204" pitchFamily="34" charset="0"/>
              </a:rPr>
              <a:t>３項目の改善を実施いたしました。</a:t>
            </a:r>
            <a:endParaRPr lang="ja-JP" altLang="en-US" sz="1600" b="0" i="0" dirty="0">
              <a:solidFill>
                <a:srgbClr val="FF0000"/>
              </a:solidFill>
              <a:effectLst/>
              <a:latin typeface="Verdana" panose="020B0604030504040204" pitchFamily="34" charset="0"/>
            </a:endParaRPr>
          </a:p>
        </p:txBody>
      </p:sp>
    </p:spTree>
    <p:extLst>
      <p:ext uri="{BB962C8B-B14F-4D97-AF65-F5344CB8AC3E}">
        <p14:creationId xmlns:p14="http://schemas.microsoft.com/office/powerpoint/2010/main" val="1434188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p:txBody>
          <a:bodyPr>
            <a:normAutofit/>
          </a:bodyPr>
          <a:lstStyle/>
          <a:p>
            <a:r>
              <a:rPr lang="ja-JP" altLang="en-US" sz="2400" dirty="0"/>
              <a:t>業務品質向上と改善についての取り組み</a:t>
            </a:r>
            <a:r>
              <a:rPr lang="en-US" altLang="ja-JP" sz="2400" dirty="0"/>
              <a:t>(2)</a:t>
            </a:r>
            <a:endParaRPr kumimoji="1" lang="ja-JP" altLang="en-US" sz="2400" b="0" dirty="0"/>
          </a:p>
        </p:txBody>
      </p:sp>
      <p:sp>
        <p:nvSpPr>
          <p:cNvPr id="6" name="スライド番号プレースホルダー 5">
            <a:extLst>
              <a:ext uri="{FF2B5EF4-FFF2-40B4-BE49-F238E27FC236}">
                <a16:creationId xmlns:a16="http://schemas.microsoft.com/office/drawing/2014/main" id="{3D0EB74F-FF68-4A0E-9A17-DAAF49B79C07}"/>
              </a:ext>
            </a:extLst>
          </p:cNvPr>
          <p:cNvSpPr>
            <a:spLocks noGrp="1"/>
          </p:cNvSpPr>
          <p:nvPr>
            <p:ph type="sldNum" sz="quarter" idx="4"/>
          </p:nvPr>
        </p:nvSpPr>
        <p:spPr/>
        <p:txBody>
          <a:bodyPr/>
          <a:lstStyle/>
          <a:p>
            <a:fld id="{72A98194-5DC2-436A-AA23-87554DAA05F1}" type="slidenum">
              <a:rPr lang="ja-JP" altLang="en-US" sz="1800" smtClean="0"/>
              <a:pPr/>
              <a:t>9</a:t>
            </a:fld>
            <a:endParaRPr lang="ja-JP" altLang="en-US" sz="1800"/>
          </a:p>
        </p:txBody>
      </p:sp>
      <p:sp>
        <p:nvSpPr>
          <p:cNvPr id="7" name="テキスト ボックス 6">
            <a:extLst>
              <a:ext uri="{FF2B5EF4-FFF2-40B4-BE49-F238E27FC236}">
                <a16:creationId xmlns:a16="http://schemas.microsoft.com/office/drawing/2014/main" id="{51DBD559-4DA9-4B67-BE52-92DBFBB35E2F}"/>
              </a:ext>
            </a:extLst>
          </p:cNvPr>
          <p:cNvSpPr txBox="1"/>
          <p:nvPr/>
        </p:nvSpPr>
        <p:spPr>
          <a:xfrm>
            <a:off x="617563" y="1430540"/>
            <a:ext cx="7858539" cy="646331"/>
          </a:xfrm>
          <a:prstGeom prst="rect">
            <a:avLst/>
          </a:prstGeom>
          <a:solidFill>
            <a:schemeClr val="accent3">
              <a:lumMod val="20000"/>
              <a:lumOff val="80000"/>
            </a:schemeClr>
          </a:solidFill>
          <a:ln>
            <a:solidFill>
              <a:schemeClr val="tx1"/>
            </a:solidFill>
          </a:ln>
        </p:spPr>
        <p:txBody>
          <a:bodyPr wrap="square" rtlCol="0">
            <a:spAutoFit/>
          </a:bodyPr>
          <a:lstStyle/>
          <a:p>
            <a:r>
              <a:rPr lang="ja-JP" altLang="en-US" b="1" dirty="0"/>
              <a:t>称　賛　件　数　 ：</a:t>
            </a:r>
            <a:r>
              <a:rPr lang="en-US" altLang="ja-JP" b="1" dirty="0"/>
              <a:t>47</a:t>
            </a:r>
            <a:r>
              <a:rPr lang="ja-JP" altLang="en-US" b="1" dirty="0"/>
              <a:t>件</a:t>
            </a:r>
            <a:endParaRPr lang="en-US" altLang="ja-JP" b="1" dirty="0"/>
          </a:p>
          <a:p>
            <a:r>
              <a:rPr lang="ja-JP" altLang="en-US" b="1" dirty="0"/>
              <a:t>不満足表明件数：</a:t>
            </a:r>
            <a:r>
              <a:rPr lang="en-US" altLang="ja-JP" b="1" dirty="0"/>
              <a:t>22</a:t>
            </a:r>
            <a:r>
              <a:rPr kumimoji="1" lang="ja-JP" altLang="en-US" b="1" dirty="0"/>
              <a:t>件　　　</a:t>
            </a:r>
            <a:endParaRPr kumimoji="1" lang="en-US" altLang="ja-JP" b="1" dirty="0"/>
          </a:p>
        </p:txBody>
      </p:sp>
      <p:sp>
        <p:nvSpPr>
          <p:cNvPr id="5" name="正方形/長方形 4">
            <a:extLst>
              <a:ext uri="{FF2B5EF4-FFF2-40B4-BE49-F238E27FC236}">
                <a16:creationId xmlns:a16="http://schemas.microsoft.com/office/drawing/2014/main" id="{DA84CE26-B2EE-4CE3-9026-35E8C4E4948E}"/>
              </a:ext>
            </a:extLst>
          </p:cNvPr>
          <p:cNvSpPr/>
          <p:nvPr/>
        </p:nvSpPr>
        <p:spPr>
          <a:xfrm>
            <a:off x="357459" y="950004"/>
            <a:ext cx="8654933" cy="400110"/>
          </a:xfrm>
          <a:prstGeom prst="rect">
            <a:avLst/>
          </a:prstGeom>
        </p:spPr>
        <p:txBody>
          <a:bodyPr wrap="none">
            <a:spAutoFit/>
          </a:bodyPr>
          <a:lstStyle/>
          <a:p>
            <a:r>
              <a:rPr lang="ja-JP" altLang="en-US" sz="2000" b="1" dirty="0"/>
              <a:t>②お客様の声受付件数</a:t>
            </a:r>
            <a:r>
              <a:rPr lang="ja-JP" altLang="en-US" b="1" dirty="0"/>
              <a:t>（損保ジャパン社お客様アンケート）</a:t>
            </a:r>
            <a:r>
              <a:rPr lang="en-US" altLang="ja-JP" sz="1600" dirty="0"/>
              <a:t>(2023</a:t>
            </a:r>
            <a:r>
              <a:rPr lang="ja-JP" altLang="en-US" sz="1600" dirty="0"/>
              <a:t>年</a:t>
            </a:r>
            <a:r>
              <a:rPr lang="en-US" altLang="ja-JP" sz="1600" dirty="0"/>
              <a:t>4</a:t>
            </a:r>
            <a:r>
              <a:rPr lang="ja-JP" altLang="en-US" sz="1600" dirty="0"/>
              <a:t>月～</a:t>
            </a:r>
            <a:r>
              <a:rPr lang="en-US" altLang="ja-JP" sz="1600" dirty="0"/>
              <a:t>2024</a:t>
            </a:r>
            <a:r>
              <a:rPr lang="ja-JP" altLang="en-US" sz="1600" dirty="0"/>
              <a:t>年</a:t>
            </a:r>
            <a:r>
              <a:rPr lang="en-US" altLang="ja-JP" sz="1600" dirty="0"/>
              <a:t>3</a:t>
            </a:r>
            <a:r>
              <a:rPr lang="ja-JP" altLang="en-US" sz="1600" dirty="0"/>
              <a:t>月</a:t>
            </a:r>
            <a:r>
              <a:rPr lang="en-US" altLang="ja-JP" sz="1600" dirty="0"/>
              <a:t>)</a:t>
            </a:r>
            <a:endParaRPr lang="ja-JP" altLang="en-US" sz="1600" dirty="0"/>
          </a:p>
        </p:txBody>
      </p:sp>
      <p:sp>
        <p:nvSpPr>
          <p:cNvPr id="9" name="正方形/長方形 8">
            <a:extLst>
              <a:ext uri="{FF2B5EF4-FFF2-40B4-BE49-F238E27FC236}">
                <a16:creationId xmlns:a16="http://schemas.microsoft.com/office/drawing/2014/main" id="{6C864775-5C12-4753-9899-1F1D31155EBF}"/>
              </a:ext>
            </a:extLst>
          </p:cNvPr>
          <p:cNvSpPr/>
          <p:nvPr/>
        </p:nvSpPr>
        <p:spPr>
          <a:xfrm>
            <a:off x="3737113" y="1688668"/>
            <a:ext cx="4738989" cy="276999"/>
          </a:xfrm>
          <a:prstGeom prst="rect">
            <a:avLst/>
          </a:prstGeom>
        </p:spPr>
        <p:txBody>
          <a:bodyPr wrap="square">
            <a:spAutoFit/>
          </a:bodyPr>
          <a:lstStyle/>
          <a:p>
            <a:r>
              <a:rPr lang="en-US" altLang="ja-JP" sz="1200" dirty="0"/>
              <a:t>※</a:t>
            </a:r>
            <a:r>
              <a:rPr lang="ja-JP" altLang="en-US" sz="1200" dirty="0"/>
              <a:t>損保ジャパン社お客様アンケートで称賛の回答入力をしていただいた件数</a:t>
            </a:r>
          </a:p>
        </p:txBody>
      </p:sp>
      <p:sp>
        <p:nvSpPr>
          <p:cNvPr id="8" name="テキスト ボックス 7">
            <a:extLst>
              <a:ext uri="{FF2B5EF4-FFF2-40B4-BE49-F238E27FC236}">
                <a16:creationId xmlns:a16="http://schemas.microsoft.com/office/drawing/2014/main" id="{B1AAAEC5-A1B1-2EC9-D021-182E1B5565A2}"/>
              </a:ext>
            </a:extLst>
          </p:cNvPr>
          <p:cNvSpPr txBox="1"/>
          <p:nvPr/>
        </p:nvSpPr>
        <p:spPr>
          <a:xfrm>
            <a:off x="642730" y="2182588"/>
            <a:ext cx="7858539" cy="4247317"/>
          </a:xfrm>
          <a:prstGeom prst="rect">
            <a:avLst/>
          </a:prstGeom>
          <a:solidFill>
            <a:schemeClr val="accent5">
              <a:lumMod val="20000"/>
              <a:lumOff val="80000"/>
            </a:schemeClr>
          </a:solidFill>
          <a:ln>
            <a:solidFill>
              <a:schemeClr val="tx1"/>
            </a:solidFill>
          </a:ln>
        </p:spPr>
        <p:txBody>
          <a:bodyPr wrap="square" rtlCol="0">
            <a:spAutoFit/>
          </a:bodyPr>
          <a:lstStyle/>
          <a:p>
            <a:r>
              <a:rPr lang="ja-JP" altLang="en-US" b="1" dirty="0"/>
              <a:t>＜お客様の声全体の</a:t>
            </a:r>
            <a:r>
              <a:rPr kumimoji="1" lang="ja-JP" altLang="en-US" b="1" dirty="0"/>
              <a:t>内容分析</a:t>
            </a:r>
            <a:r>
              <a:rPr lang="ja-JP" altLang="en-US" b="1" dirty="0"/>
              <a:t>＞</a:t>
            </a:r>
            <a:r>
              <a:rPr kumimoji="1" lang="ja-JP" altLang="en-US" dirty="0"/>
              <a:t>　</a:t>
            </a:r>
            <a:endParaRPr kumimoji="1" lang="en-US" altLang="ja-JP" dirty="0"/>
          </a:p>
          <a:p>
            <a:r>
              <a:rPr lang="ja-JP" altLang="en-US" dirty="0"/>
              <a:t>　　➡総合満足度は高く、感謝の言葉を多くいただいております。　　</a:t>
            </a:r>
            <a:endParaRPr lang="en-US" altLang="ja-JP" dirty="0"/>
          </a:p>
          <a:p>
            <a:r>
              <a:rPr lang="ja-JP" altLang="en-US" dirty="0"/>
              <a:t>　　➡適切なタイミングでの更新案内・更新忘れ防止の連絡で</a:t>
            </a:r>
            <a:r>
              <a:rPr kumimoji="1" lang="ja-JP" altLang="en-US" dirty="0"/>
              <a:t>助かっているとの</a:t>
            </a:r>
            <a:endParaRPr kumimoji="1" lang="en-US" altLang="ja-JP" dirty="0"/>
          </a:p>
          <a:p>
            <a:r>
              <a:rPr lang="ja-JP" altLang="en-US" dirty="0"/>
              <a:t>　　　　</a:t>
            </a:r>
            <a:r>
              <a:rPr kumimoji="1" lang="ja-JP" altLang="en-US" dirty="0"/>
              <a:t>お声もいただいておりますが、郵送書類が多いとのお声も頂戴しております。</a:t>
            </a:r>
            <a:endParaRPr kumimoji="1" lang="en-US" altLang="ja-JP" dirty="0"/>
          </a:p>
          <a:p>
            <a:r>
              <a:rPr kumimoji="1" lang="ja-JP" altLang="en-US" dirty="0"/>
              <a:t>　　➡</a:t>
            </a:r>
            <a:r>
              <a:rPr kumimoji="1" lang="en-US" altLang="ja-JP" dirty="0"/>
              <a:t>WEB</a:t>
            </a:r>
            <a:r>
              <a:rPr kumimoji="1" lang="ja-JP" altLang="en-US" dirty="0"/>
              <a:t>更新手続きが多くなったため、その操作方法や操作性などについて</a:t>
            </a:r>
            <a:endParaRPr kumimoji="1" lang="en-US" altLang="ja-JP" dirty="0"/>
          </a:p>
          <a:p>
            <a:r>
              <a:rPr lang="ja-JP" altLang="en-US" dirty="0"/>
              <a:t>　　　 改善してほしいとの</a:t>
            </a:r>
            <a:r>
              <a:rPr kumimoji="1" lang="ja-JP" altLang="en-US" dirty="0"/>
              <a:t>お声も頂戴しております。</a:t>
            </a:r>
            <a:endParaRPr kumimoji="1" lang="en-US" altLang="ja-JP" dirty="0"/>
          </a:p>
          <a:p>
            <a:r>
              <a:rPr lang="ja-JP" altLang="en-US" dirty="0"/>
              <a:t>　　➡もう少し積極的な保険料を節約できる提案を期待するお声も頂戴しております。</a:t>
            </a:r>
            <a:endParaRPr lang="en-US" altLang="ja-JP" dirty="0"/>
          </a:p>
          <a:p>
            <a:endParaRPr kumimoji="1" lang="en-US" altLang="ja-JP" dirty="0"/>
          </a:p>
          <a:p>
            <a:r>
              <a:rPr lang="ja-JP" altLang="en-US" b="1" dirty="0"/>
              <a:t>＜総評＞</a:t>
            </a:r>
            <a:endParaRPr lang="en-US" altLang="ja-JP" b="1" dirty="0"/>
          </a:p>
          <a:p>
            <a:r>
              <a:rPr kumimoji="1" lang="ja-JP" altLang="en-US" dirty="0"/>
              <a:t>　　</a:t>
            </a:r>
            <a:r>
              <a:rPr lang="ja-JP" altLang="en-US" dirty="0"/>
              <a:t>・称賛について　</a:t>
            </a:r>
            <a:endParaRPr lang="en-US" altLang="ja-JP" dirty="0"/>
          </a:p>
          <a:p>
            <a:r>
              <a:rPr lang="ja-JP" altLang="en-US" dirty="0"/>
              <a:t>　　　 お客様へのフローが確立されているため、より丁寧なご案内、ご対応を行うことで</a:t>
            </a:r>
            <a:endParaRPr lang="en-US" altLang="ja-JP" dirty="0"/>
          </a:p>
          <a:p>
            <a:r>
              <a:rPr lang="ja-JP" altLang="en-US" dirty="0"/>
              <a:t>　　　 お客様の信頼を得ていることが、ご満足</a:t>
            </a:r>
            <a:r>
              <a:rPr kumimoji="1" lang="ja-JP" altLang="en-US" dirty="0"/>
              <a:t>いただいている要因かと思います。</a:t>
            </a:r>
            <a:endParaRPr kumimoji="1" lang="en-US" altLang="ja-JP" dirty="0"/>
          </a:p>
          <a:p>
            <a:r>
              <a:rPr lang="ja-JP" altLang="en-US" dirty="0"/>
              <a:t>　　・不満足表明について</a:t>
            </a:r>
            <a:endParaRPr lang="en-US" altLang="ja-JP" dirty="0"/>
          </a:p>
          <a:p>
            <a:r>
              <a:rPr kumimoji="1" lang="ja-JP" altLang="en-US" dirty="0"/>
              <a:t>　　　　</a:t>
            </a:r>
            <a:r>
              <a:rPr lang="en-US" altLang="ja-JP" dirty="0"/>
              <a:t>WEB</a:t>
            </a:r>
            <a:r>
              <a:rPr kumimoji="1" lang="ja-JP" altLang="en-US" dirty="0"/>
              <a:t>更新手続きの操作性に対するご要望、他社</a:t>
            </a:r>
            <a:r>
              <a:rPr kumimoji="1" lang="en-US" altLang="ja-JP" dirty="0"/>
              <a:t>WEB</a:t>
            </a:r>
            <a:r>
              <a:rPr kumimoji="1" lang="ja-JP" altLang="en-US" dirty="0"/>
              <a:t>更新との比較、</a:t>
            </a:r>
            <a:endParaRPr kumimoji="1" lang="en-US" altLang="ja-JP" dirty="0"/>
          </a:p>
          <a:p>
            <a:r>
              <a:rPr lang="ja-JP" altLang="en-US" dirty="0"/>
              <a:t>　　　　保険料</a:t>
            </a:r>
            <a:r>
              <a:rPr lang="en-US" altLang="ja-JP" dirty="0"/>
              <a:t>UP</a:t>
            </a:r>
            <a:r>
              <a:rPr lang="ja-JP" altLang="en-US" dirty="0"/>
              <a:t>についての課題を多く頂戴しております。</a:t>
            </a:r>
            <a:endParaRPr kumimoji="1" lang="en-US" altLang="ja-JP" dirty="0"/>
          </a:p>
        </p:txBody>
      </p:sp>
    </p:spTree>
    <p:extLst>
      <p:ext uri="{BB962C8B-B14F-4D97-AF65-F5344CB8AC3E}">
        <p14:creationId xmlns:p14="http://schemas.microsoft.com/office/powerpoint/2010/main" val="365142983"/>
      </p:ext>
    </p:extLst>
  </p:cSld>
  <p:clrMapOvr>
    <a:masterClrMapping/>
  </p:clrMapOvr>
</p:sld>
</file>

<file path=ppt/theme/theme1.xml><?xml version="1.0" encoding="utf-8"?>
<a:theme xmlns:a="http://schemas.openxmlformats.org/drawingml/2006/main" name="RICOH ppt template_2010_white_j_14081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Calibri"/>
        <a:ea typeface="Meiryo UI"/>
        <a:cs typeface=""/>
      </a:majorFont>
      <a:minorFont>
        <a:latin typeface="Calibr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rgbClr val="BCBCBC"/>
          </a:solidFill>
        </a:ln>
      </a:spPr>
      <a:bodyPr rtlCol="0" anchor="ctr"/>
      <a:lstStyle>
        <a:defPPr algn="ctr">
          <a:defRPr kumimoji="1" dirty="0" smtClean="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1" id="{BFBA1E56-EBA5-4BAA-B872-DC9750410AC7}" vid="{C3821086-CDBB-464E-9A20-C9E309DE2347}"/>
    </a:ext>
  </a:extLst>
</a:theme>
</file>

<file path=ppt/theme/theme2.xml><?xml version="1.0" encoding="utf-8"?>
<a:theme xmlns:a="http://schemas.openxmlformats.org/drawingml/2006/main" name="Slide title 32pt bold_slid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BFBA1E56-EBA5-4BAA-B872-DC9750410AC7}" vid="{ECA7B0F3-0A3B-4401-BF3B-E482C77369F5}"/>
    </a:ext>
  </a:extLst>
</a:theme>
</file>

<file path=ppt/theme/theme3.xml><?xml version="1.0" encoding="utf-8"?>
<a:theme xmlns:a="http://schemas.openxmlformats.org/drawingml/2006/main" name="Divider_slid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BFBA1E56-EBA5-4BAA-B872-DC9750410AC7}" vid="{7B9CBA21-E9D9-475D-84D6-EE0B34231F36}"/>
    </a:ext>
  </a:extLst>
</a:theme>
</file>

<file path=ppt/theme/theme4.xml><?xml version="1.0" encoding="utf-8"?>
<a:theme xmlns:a="http://schemas.openxmlformats.org/drawingml/2006/main" name="Slide title 32pt bold_bullet_image_slide master">
  <a:themeElements>
    <a:clrScheme name="Takei-1">
      <a:dk1>
        <a:sysClr val="windowText" lastClr="000000"/>
      </a:dk1>
      <a:lt1>
        <a:sysClr val="window" lastClr="FFFFFF"/>
      </a:lt1>
      <a:dk2>
        <a:srgbClr val="1F497D"/>
      </a:dk2>
      <a:lt2>
        <a:srgbClr val="EEECE1"/>
      </a:lt2>
      <a:accent1>
        <a:srgbClr val="CF142B"/>
      </a:accent1>
      <a:accent2>
        <a:srgbClr val="F09192"/>
      </a:accent2>
      <a:accent3>
        <a:srgbClr val="F9C14B"/>
      </a:accent3>
      <a:accent4>
        <a:srgbClr val="B7D342"/>
      </a:accent4>
      <a:accent5>
        <a:srgbClr val="45BDCF"/>
      </a:accent5>
      <a:accent6>
        <a:srgbClr val="71BCE9"/>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BFBA1E56-EBA5-4BAA-B872-DC9750410AC7}" vid="{35CD6CE9-DC1B-411F-A710-8547E9B7EA8C}"/>
    </a:ext>
  </a:extLst>
</a:theme>
</file>

<file path=ppt/theme/theme5.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rgbClr val="BCBCBC"/>
          </a:solidFill>
        </a:ln>
      </a:spPr>
      <a:bodyPr rtlCol="0" anchor="ctr"/>
      <a:lstStyle>
        <a:defPPr algn="ctr">
          <a:defRPr kumimoji="1"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1" id="{BFBA1E56-EBA5-4BAA-B872-DC9750410AC7}" vid="{EEADB8A4-475E-4770-9DDC-E8D1A8998BD7}"/>
    </a:ext>
  </a:extLst>
</a:theme>
</file>

<file path=ppt/theme/theme6.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BFBA1E56-EBA5-4BAA-B872-DC9750410AC7}" vid="{0A410F9E-0A12-414A-8259-BD520EBB9C5E}"/>
    </a:ext>
  </a:extLst>
</a:theme>
</file>

<file path=ppt/theme/theme7.xml><?xml version="1.0" encoding="utf-8"?>
<a:theme xmlns:a="http://schemas.openxmlformats.org/drawingml/2006/main" name="1_Sign_off_slid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BFBA1E56-EBA5-4BAA-B872-DC9750410AC7}" vid="{36D9BC6A-F032-48FC-8AEC-AB6EB2528A65}"/>
    </a:ext>
  </a:extLst>
</a:theme>
</file>

<file path=ppt/theme/theme8.xml><?xml version="1.0" encoding="utf-8"?>
<a:theme xmlns:a="http://schemas.openxmlformats.org/drawingml/2006/main" name="Assets">
  <a:themeElements>
    <a:clrScheme name="Ricoh Colour Set">
      <a:dk1>
        <a:srgbClr val="CF142B"/>
      </a:dk1>
      <a:lt1>
        <a:sysClr val="window" lastClr="FFFFFF"/>
      </a:lt1>
      <a:dk2>
        <a:srgbClr val="CF142B"/>
      </a:dk2>
      <a:lt2>
        <a:srgbClr val="FFFFFF"/>
      </a:lt2>
      <a:accent1>
        <a:srgbClr val="CF142B"/>
      </a:accent1>
      <a:accent2>
        <a:srgbClr val="717171"/>
      </a:accent2>
      <a:accent3>
        <a:srgbClr val="F09192"/>
      </a:accent3>
      <a:accent4>
        <a:srgbClr val="F9C14B"/>
      </a:accent4>
      <a:accent5>
        <a:srgbClr val="B7D342"/>
      </a:accent5>
      <a:accent6>
        <a:srgbClr val="45BDCF"/>
      </a:accent6>
      <a:hlink>
        <a:srgbClr val="0000FF"/>
      </a:hlink>
      <a:folHlink>
        <a:srgbClr val="800080"/>
      </a:folHlink>
    </a:clrScheme>
    <a:fontScheme name="Rico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noFill/>
        <a:ln>
          <a:miter lim="800000"/>
          <a:headEnd/>
          <a:tailEnd/>
        </a:ln>
      </a:spPr>
      <a:bodyPr vert="horz" wrap="square" lIns="91440" tIns="45720" rIns="91440" bIns="45720" numCol="1"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Tx/>
          <a:buSzTx/>
          <a:buFontTx/>
          <a:buNone/>
          <a:tabLst/>
          <a:defRPr kumimoji="1" sz="3600" b="0" i="0" u="none" strike="noStrike" kern="1200" cap="none" spc="0" normalizeH="0" baseline="0" noProof="0" dirty="0" smtClean="0">
            <a:ln>
              <a:noFill/>
            </a:ln>
            <a:solidFill>
              <a:schemeClr val="bg1"/>
            </a:solidFill>
            <a:effectLst/>
            <a:uLnTx/>
            <a:uFillTx/>
            <a:latin typeface="Arial" charset="0"/>
            <a:ea typeface="+mj-ea"/>
            <a:cs typeface="ＭＳ Ｐゴシック" charset="0"/>
          </a:defRPr>
        </a:defPPr>
      </a:lstStyle>
    </a:txDef>
  </a:objectDefaults>
  <a:extraClrSchemeLst/>
  <a:extLst>
    <a:ext uri="{05A4C25C-085E-4340-85A3-A5531E510DB2}">
      <thm15:themeFamily xmlns:thm15="http://schemas.microsoft.com/office/thememl/2012/main" name="プレゼンテーション1" id="{BFBA1E56-EBA5-4BAA-B872-DC9750410AC7}" vid="{A78FF730-DC07-45CE-8A83-3C06314105CA}"/>
    </a:ext>
  </a:extLst>
</a:theme>
</file>

<file path=ppt/theme/theme9.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9C29235352DD4DBA4DBA999D05B47D" ma:contentTypeVersion="8" ma:contentTypeDescription="Create a new document." ma:contentTypeScope="" ma:versionID="5bd22d81d1d5fec8d5b295c9daea6822">
  <xsd:schema xmlns:xsd="http://www.w3.org/2001/XMLSchema" xmlns:xs="http://www.w3.org/2001/XMLSchema" xmlns:p="http://schemas.microsoft.com/office/2006/metadata/properties" xmlns:ns3="450ee9ff-a2a2-4b56-aaa3-2e188317253f" xmlns:ns4="9edec13a-dde1-432b-ba6e-c248a644ff9f" targetNamespace="http://schemas.microsoft.com/office/2006/metadata/properties" ma:root="true" ma:fieldsID="9f40df8d84fd601a5fc9bf267b2ee7d9" ns3:_="" ns4:_="">
    <xsd:import namespace="450ee9ff-a2a2-4b56-aaa3-2e188317253f"/>
    <xsd:import namespace="9edec13a-dde1-432b-ba6e-c248a644ff9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0ee9ff-a2a2-4b56-aaa3-2e188317253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dec13a-dde1-432b-ba6e-c248a644ff9f"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EAF04E-A6DB-4E19-83BC-210CC27934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0ee9ff-a2a2-4b56-aaa3-2e188317253f"/>
    <ds:schemaRef ds:uri="9edec13a-dde1-432b-ba6e-c248a644ff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913DBC-411A-4D85-99A6-4629B6EAB02E}">
  <ds:schemaRefs>
    <ds:schemaRef ds:uri="http://schemas.microsoft.com/office/2006/documentManagement/types"/>
    <ds:schemaRef ds:uri="450ee9ff-a2a2-4b56-aaa3-2e188317253f"/>
    <ds:schemaRef ds:uri="http://schemas.microsoft.com/office/infopath/2007/PartnerControls"/>
    <ds:schemaRef ds:uri="http://purl.org/dc/elements/1.1/"/>
    <ds:schemaRef ds:uri="http://schemas.microsoft.com/office/2006/metadata/properties"/>
    <ds:schemaRef ds:uri="9edec13a-dde1-432b-ba6e-c248a644ff9f"/>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C7E91656-D6AF-439A-84D2-7DF94A5FEE3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RICOH ppt template_2010_white_j20140926</Template>
  <TotalTime>11149</TotalTime>
  <Words>3201</Words>
  <Application>Microsoft Office PowerPoint</Application>
  <PresentationFormat>画面に合わせる (4:3)</PresentationFormat>
  <Paragraphs>323</Paragraphs>
  <Slides>15</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8</vt:i4>
      </vt:variant>
      <vt:variant>
        <vt:lpstr>スライド タイトル</vt:lpstr>
      </vt:variant>
      <vt:variant>
        <vt:i4>15</vt:i4>
      </vt:variant>
    </vt:vector>
  </HeadingPairs>
  <TitlesOfParts>
    <vt:vector size="31" baseType="lpstr">
      <vt:lpstr>Meiryo UI</vt:lpstr>
      <vt:lpstr>ＭＳ Ｐゴシック</vt:lpstr>
      <vt:lpstr>メイリオ</vt:lpstr>
      <vt:lpstr>游ゴシック</vt:lpstr>
      <vt:lpstr>Arial</vt:lpstr>
      <vt:lpstr>Calibri</vt:lpstr>
      <vt:lpstr>Verdana</vt:lpstr>
      <vt:lpstr>Wingdings</vt:lpstr>
      <vt:lpstr>RICOH ppt template_2010_white_j_140818</vt:lpstr>
      <vt:lpstr>Slide title 32pt bold_slide master</vt:lpstr>
      <vt:lpstr>Divider_slide master</vt:lpstr>
      <vt:lpstr>Slide title 32pt bold_bullet_image_slide master</vt:lpstr>
      <vt:lpstr>デザインの設定</vt:lpstr>
      <vt:lpstr>1_デザインの設定</vt:lpstr>
      <vt:lpstr>1_Sign_off_slide master</vt:lpstr>
      <vt:lpstr>Assets</vt:lpstr>
      <vt:lpstr>  リコークリエイティブサービス FD宣言 KPI結果報告 (2023年度)   　　</vt:lpstr>
      <vt:lpstr>取り組み成果について</vt:lpstr>
      <vt:lpstr>お客様満足度向上への取り組み(1)　</vt:lpstr>
      <vt:lpstr>お客様満足度向上への取り組み(2)　</vt:lpstr>
      <vt:lpstr>お客様満足度向上への取り組み(3)　</vt:lpstr>
      <vt:lpstr>人材育成についての取り組み</vt:lpstr>
      <vt:lpstr>人材育成についての取り組み</vt:lpstr>
      <vt:lpstr>業務品質向上と改善についての取り組み(1)</vt:lpstr>
      <vt:lpstr>業務品質向上と改善についての取り組み(2)</vt:lpstr>
      <vt:lpstr>業務品質向上と改善についての取り組み(2)</vt:lpstr>
      <vt:lpstr>業務品質向上と改善についての取り組み(2)</vt:lpstr>
      <vt:lpstr>業務品質向上と改善についての取り組み(2)</vt:lpstr>
      <vt:lpstr>その他の取り組み</vt:lpstr>
      <vt:lpstr>その他の取り組み</vt:lpstr>
      <vt:lpstr>その他の取り組み</vt:lpstr>
    </vt:vector>
  </TitlesOfParts>
  <Company>RFG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Takei Takuma</dc:creator>
  <cp:lastModifiedBy>Ogata Yukie (尾形 幸恵)</cp:lastModifiedBy>
  <cp:revision>190</cp:revision>
  <cp:lastPrinted>2021-04-01T00:52:12Z</cp:lastPrinted>
  <dcterms:created xsi:type="dcterms:W3CDTF">2019-07-03T05:49:59Z</dcterms:created>
  <dcterms:modified xsi:type="dcterms:W3CDTF">2024-06-26T00:37:06Z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0x010100799C29235352DD4DBA4DBA999D05B47D</vt:lpwstr>
  </property>
</Properties>
</file>