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4.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6.xml" ContentType="application/vnd.openxmlformats-officedocument.theme+xml"/>
  <Override PartName="/ppt/slideLayouts/slideLayout23.xml" ContentType="application/vnd.openxmlformats-officedocument.presentationml.slideLayout+xml"/>
  <Override PartName="/ppt/theme/theme7.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4" r:id="rId5"/>
    <p:sldMasterId id="2147483681" r:id="rId6"/>
    <p:sldMasterId id="2147483684" r:id="rId7"/>
    <p:sldMasterId id="2147483703" r:id="rId8"/>
    <p:sldMasterId id="2147483710" r:id="rId9"/>
    <p:sldMasterId id="2147483701" r:id="rId10"/>
    <p:sldMasterId id="2147483706" r:id="rId11"/>
  </p:sldMasterIdLst>
  <p:notesMasterIdLst>
    <p:notesMasterId r:id="rId27"/>
  </p:notesMasterIdLst>
  <p:sldIdLst>
    <p:sldId id="4485" r:id="rId12"/>
    <p:sldId id="5023" r:id="rId13"/>
    <p:sldId id="5701" r:id="rId14"/>
    <p:sldId id="5697" r:id="rId15"/>
    <p:sldId id="5691" r:id="rId16"/>
    <p:sldId id="5703" r:id="rId17"/>
    <p:sldId id="5695" r:id="rId18"/>
    <p:sldId id="5696" r:id="rId19"/>
    <p:sldId id="5698" r:id="rId20"/>
    <p:sldId id="5700" r:id="rId21"/>
    <p:sldId id="5699" r:id="rId22"/>
    <p:sldId id="5702" r:id="rId23"/>
    <p:sldId id="5704" r:id="rId24"/>
    <p:sldId id="5707" r:id="rId25"/>
    <p:sldId id="5708" r:id="rId2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CC"/>
    <a:srgbClr val="FFFF99"/>
    <a:srgbClr val="000099"/>
    <a:srgbClr val="0033CC"/>
    <a:srgbClr val="A37547"/>
    <a:srgbClr val="FFFF66"/>
    <a:srgbClr val="000066"/>
    <a:srgbClr val="B9B9B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D93043-C60B-4047-AB70-43BE2C8DB842}" v="2" dt="2024-06-14T05:11:33.88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65" autoAdjust="0"/>
    <p:restoredTop sz="94238" autoAdjust="0"/>
  </p:normalViewPr>
  <p:slideViewPr>
    <p:cSldViewPr snapToGrid="0">
      <p:cViewPr varScale="1">
        <p:scale>
          <a:sx n="110" d="100"/>
          <a:sy n="110" d="100"/>
        </p:scale>
        <p:origin x="1788"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 Type="http://schemas.openxmlformats.org/officeDocument/2006/relationships/customXml" Target="../customXml/item3.xml"/><Relationship Id="rId21" Type="http://schemas.openxmlformats.org/officeDocument/2006/relationships/slide" Target="slides/slide10.xml"/><Relationship Id="rId7" Type="http://schemas.openxmlformats.org/officeDocument/2006/relationships/slideMaster" Target="slideMasters/slideMaster4.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3.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8.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ja-JP" altLang="en-US" dirty="0"/>
              <a:t>商品別保有件数割合</a:t>
            </a:r>
          </a:p>
        </c:rich>
      </c:tx>
      <c:layout>
        <c:manualLayout>
          <c:xMode val="edge"/>
          <c:yMode val="edge"/>
          <c:x val="0.1571443074528206"/>
          <c:y val="1.8258275527441324E-2"/>
        </c:manualLayout>
      </c:layout>
      <c:overlay val="0"/>
      <c:spPr>
        <a:solidFill>
          <a:srgbClr val="92D050"/>
        </a:solid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16723291865242498"/>
          <c:y val="0.18532149660352945"/>
          <c:w val="0.64251759015881438"/>
          <c:h val="0.6116252021708658"/>
        </c:manualLayout>
      </c:layout>
      <c:pieChart>
        <c:varyColors val="1"/>
        <c:ser>
          <c:idx val="0"/>
          <c:order val="0"/>
          <c:tx>
            <c:strRef>
              <c:f>Sheet1!$B$1</c:f>
              <c:strCache>
                <c:ptCount val="1"/>
                <c:pt idx="0">
                  <c:v>商品別保有件数比率</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DF1-431D-A370-C99CD62795D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DF1-431D-A370-C99CD62795D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DF1-431D-A370-C99CD62795D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DF1-431D-A370-C99CD62795D8}"/>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0DF1-431D-A370-C99CD62795D8}"/>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0DF1-431D-A370-C99CD62795D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がん</c:v>
                </c:pt>
                <c:pt idx="1">
                  <c:v>医療</c:v>
                </c:pt>
                <c:pt idx="2">
                  <c:v>定期保険</c:v>
                </c:pt>
                <c:pt idx="3">
                  <c:v>その他損保</c:v>
                </c:pt>
                <c:pt idx="4">
                  <c:v>自動車</c:v>
                </c:pt>
                <c:pt idx="5">
                  <c:v>火災</c:v>
                </c:pt>
              </c:strCache>
            </c:strRef>
          </c:cat>
          <c:val>
            <c:numRef>
              <c:f>Sheet1!$B$2:$B$7</c:f>
              <c:numCache>
                <c:formatCode>0.00%</c:formatCode>
                <c:ptCount val="6"/>
                <c:pt idx="0">
                  <c:v>0.30640000000000001</c:v>
                </c:pt>
                <c:pt idx="1">
                  <c:v>0.22020000000000001</c:v>
                </c:pt>
                <c:pt idx="2">
                  <c:v>0.1817</c:v>
                </c:pt>
                <c:pt idx="3">
                  <c:v>0.14729999999999999</c:v>
                </c:pt>
                <c:pt idx="4">
                  <c:v>0.12659999999999999</c:v>
                </c:pt>
                <c:pt idx="5">
                  <c:v>1.78E-2</c:v>
                </c:pt>
              </c:numCache>
            </c:numRef>
          </c:val>
          <c:extLst>
            <c:ext xmlns:c16="http://schemas.microsoft.com/office/drawing/2014/chart" uri="{C3380CC4-5D6E-409C-BE32-E72D297353CC}">
              <c16:uniqueId val="{0000000C-0DF1-431D-A370-C99CD62795D8}"/>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28575">
      <a:solidFill>
        <a:schemeClr val="tx1"/>
      </a:solid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tx>
            <c:strRef>
              <c:f>スタッフ満足度グラフ!$H$1</c:f>
              <c:strCache>
                <c:ptCount val="1"/>
                <c:pt idx="0">
                  <c:v>お客様満足度</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E758-448E-85D6-1E7DA78CB65F}"/>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E758-448E-85D6-1E7DA78CB65F}"/>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E758-448E-85D6-1E7DA78CB65F}"/>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E758-448E-85D6-1E7DA78CB65F}"/>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ja-JP"/>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スタッフ満足度グラフ!$G$2:$G$5</c:f>
              <c:strCache>
                <c:ptCount val="4"/>
                <c:pt idx="0">
                  <c:v>9~10点</c:v>
                </c:pt>
                <c:pt idx="1">
                  <c:v>7~8点</c:v>
                </c:pt>
                <c:pt idx="2">
                  <c:v>6点</c:v>
                </c:pt>
                <c:pt idx="3">
                  <c:v>0~5点</c:v>
                </c:pt>
              </c:strCache>
            </c:strRef>
          </c:cat>
          <c:val>
            <c:numRef>
              <c:f>スタッフ満足度グラフ!$H$2:$H$5</c:f>
              <c:numCache>
                <c:formatCode>0.00%</c:formatCode>
                <c:ptCount val="4"/>
                <c:pt idx="0">
                  <c:v>0.61846153846153851</c:v>
                </c:pt>
                <c:pt idx="1">
                  <c:v>0.26923076923076922</c:v>
                </c:pt>
                <c:pt idx="2">
                  <c:v>3.5384615384615382E-2</c:v>
                </c:pt>
                <c:pt idx="3">
                  <c:v>7.6923076923076927E-2</c:v>
                </c:pt>
              </c:numCache>
            </c:numRef>
          </c:val>
          <c:extLst>
            <c:ext xmlns:c16="http://schemas.microsoft.com/office/drawing/2014/chart" uri="{C3380CC4-5D6E-409C-BE32-E72D297353CC}">
              <c16:uniqueId val="{00000008-E758-448E-85D6-1E7DA78CB65F}"/>
            </c:ext>
          </c:extLst>
        </c:ser>
        <c:dLbls>
          <c:dLblPos val="inEnd"/>
          <c:showLegendKey val="0"/>
          <c:showVal val="0"/>
          <c:showCatName val="0"/>
          <c:showSerName val="0"/>
          <c:showPercent val="1"/>
          <c:showBubbleSize val="0"/>
          <c:showLeaderLines val="1"/>
        </c:dLbls>
        <c:firstSliceAng val="0"/>
      </c:pieChart>
      <c:spPr>
        <a:solidFill>
          <a:srgbClr val="71BCE9">
            <a:lumMod val="20000"/>
            <a:lumOff val="80000"/>
          </a:srgbClr>
        </a:solid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09192">
        <a:lumMod val="20000"/>
        <a:lumOff val="80000"/>
      </a:srgbClr>
    </a:solid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11" tIns="45705" rIns="91411"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0"/>
            <a:ext cx="2918831" cy="493316"/>
          </a:xfrm>
          <a:prstGeom prst="rect">
            <a:avLst/>
          </a:prstGeom>
        </p:spPr>
        <p:txBody>
          <a:bodyPr vert="horz" lIns="91411" tIns="45705" rIns="91411" bIns="45705" rtlCol="0"/>
          <a:lstStyle>
            <a:lvl1pPr algn="r">
              <a:defRPr sz="1200"/>
            </a:lvl1pPr>
          </a:lstStyle>
          <a:p>
            <a:fld id="{5A928202-6A6D-4923-8B20-A3BEA4D6381B}" type="datetimeFigureOut">
              <a:rPr kumimoji="1" lang="ja-JP" altLang="en-US" smtClean="0"/>
              <a:t>2024/6/26</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11" tIns="45705" rIns="91411" bIns="45705"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11" tIns="45705" rIns="91411" bIns="4570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11" tIns="45705" rIns="91411"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5"/>
            <a:ext cx="2918831" cy="493316"/>
          </a:xfrm>
          <a:prstGeom prst="rect">
            <a:avLst/>
          </a:prstGeom>
        </p:spPr>
        <p:txBody>
          <a:bodyPr vert="horz" lIns="91411" tIns="45705" rIns="91411" bIns="45705" rtlCol="0" anchor="b"/>
          <a:lstStyle>
            <a:lvl1pPr algn="r">
              <a:defRPr sz="1200"/>
            </a:lvl1pPr>
          </a:lstStyle>
          <a:p>
            <a:fld id="{AAFA3DDC-4354-4EEC-9011-A85A13171A8D}" type="slidenum">
              <a:rPr kumimoji="1" lang="ja-JP" altLang="en-US" smtClean="0"/>
              <a:t>‹#›</a:t>
            </a:fld>
            <a:endParaRPr kumimoji="1" lang="ja-JP" altLang="en-US"/>
          </a:p>
        </p:txBody>
      </p:sp>
    </p:spTree>
    <p:extLst>
      <p:ext uri="{BB962C8B-B14F-4D97-AF65-F5344CB8AC3E}">
        <p14:creationId xmlns:p14="http://schemas.microsoft.com/office/powerpoint/2010/main" val="12330922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82790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ext Font Size 36pt">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467543" y="620688"/>
            <a:ext cx="2840400" cy="2736000"/>
          </a:xfrm>
          <a:prstGeom prst="rect">
            <a:avLst/>
          </a:prstGeom>
        </p:spPr>
        <p:txBody>
          <a:bodyPr/>
          <a:lstStyle>
            <a:lvl1pPr algn="l">
              <a:defRPr sz="3600">
                <a:solidFill>
                  <a:schemeClr val="bg1"/>
                </a:solidFill>
                <a:latin typeface="Meiryo UI" panose="020B0604030504040204" pitchFamily="50" charset="-128"/>
                <a:ea typeface="Meiryo UI" panose="020B0604030504040204" pitchFamily="50" charset="-128"/>
                <a:cs typeface="Arial" panose="020B0604020202020204" pitchFamily="34" charset="0"/>
              </a:defRPr>
            </a:lvl1pPr>
          </a:lstStyle>
          <a:p>
            <a:r>
              <a:rPr kumimoji="1" lang="ja-JP" altLang="en-US"/>
              <a:t>メインタイトルの入力</a:t>
            </a:r>
          </a:p>
        </p:txBody>
      </p:sp>
      <p:sp>
        <p:nvSpPr>
          <p:cNvPr id="4" name="日付プレースホルダー 3"/>
          <p:cNvSpPr>
            <a:spLocks noGrp="1"/>
          </p:cNvSpPr>
          <p:nvPr>
            <p:ph type="dt" sz="half" idx="10"/>
          </p:nvPr>
        </p:nvSpPr>
        <p:spPr/>
        <p:txBody>
          <a:bodyPr/>
          <a:lstStyle>
            <a:lvl1pPr>
              <a:defRPr lang="en-GB" altLang="ja-JP" sz="600" kern="0" baseline="0" smtClean="0">
                <a:solidFill>
                  <a:srgbClr val="717171"/>
                </a:solidFill>
                <a:latin typeface="Arial" pitchFamily="34" charset="0"/>
              </a:defRPr>
            </a:lvl1pPr>
          </a:lstStyle>
          <a:p>
            <a:fld id="{EFE48A96-85DC-4265-BC75-99CF75F7228C}" type="datetime1">
              <a:rPr lang="en-US" altLang="ja-JP" smtClean="0"/>
              <a:t>6/26/2024</a:t>
            </a:fld>
            <a:endParaRPr lang="ja-JP" altLang="en-US"/>
          </a:p>
        </p:txBody>
      </p:sp>
      <p:sp>
        <p:nvSpPr>
          <p:cNvPr id="5" name="フッター プレースホルダー 4"/>
          <p:cNvSpPr>
            <a:spLocks noGrp="1"/>
          </p:cNvSpPr>
          <p:nvPr>
            <p:ph type="ftr" sz="quarter" idx="11"/>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6" name="スライド番号プレースホルダー 5"/>
          <p:cNvSpPr>
            <a:spLocks noGrp="1"/>
          </p:cNvSpPr>
          <p:nvPr>
            <p:ph type="sldNum" sz="quarter" idx="12"/>
          </p:nvPr>
        </p:nvSpPr>
        <p:spPr/>
        <p:txBody>
          <a:bodyPr/>
          <a:lstStyle/>
          <a:p>
            <a:fld id="{72A98194-5DC2-436A-AA23-87554DAA05F1}" type="slidenum">
              <a:rPr kumimoji="1" lang="ja-JP" altLang="en-US" smtClean="0"/>
              <a:t>‹#›</a:t>
            </a:fld>
            <a:endParaRPr kumimoji="1" lang="ja-JP" altLang="en-US"/>
          </a:p>
        </p:txBody>
      </p:sp>
      <p:sp>
        <p:nvSpPr>
          <p:cNvPr id="10" name="Text Placeholder 6"/>
          <p:cNvSpPr>
            <a:spLocks noGrp="1"/>
          </p:cNvSpPr>
          <p:nvPr>
            <p:ph type="body" sz="quarter" idx="16" hasCustomPrompt="1"/>
          </p:nvPr>
        </p:nvSpPr>
        <p:spPr>
          <a:xfrm>
            <a:off x="359230" y="5382986"/>
            <a:ext cx="2950028" cy="320040"/>
          </a:xfrm>
          <a:prstGeom prst="rect">
            <a:avLst/>
          </a:prstGeom>
        </p:spPr>
        <p:txBody>
          <a:bodyPr/>
          <a:lstStyle>
            <a:lvl1pPr>
              <a:buFontTx/>
              <a:buNone/>
              <a:defRPr sz="1600" baseline="0">
                <a:solidFill>
                  <a:srgbClr val="000000"/>
                </a:solidFill>
                <a:latin typeface="ＭＳ Ｐゴシック" panose="020B0600070205080204" pitchFamily="50" charset="-128"/>
                <a:ea typeface="Meiryo UI" panose="020B0604030504040204" pitchFamily="50" charset="-128"/>
              </a:defRPr>
            </a:lvl1pPr>
            <a:lvl2pPr>
              <a:defRPr sz="1600" baseline="0">
                <a:latin typeface="Arial" pitchFamily="34" charset="0"/>
              </a:defRPr>
            </a:lvl2pPr>
            <a:lvl3pPr>
              <a:defRPr sz="1600" baseline="0">
                <a:latin typeface="Arial" pitchFamily="34" charset="0"/>
              </a:defRPr>
            </a:lvl3pPr>
            <a:lvl4pPr>
              <a:defRPr sz="1600" baseline="0">
                <a:latin typeface="Arial" pitchFamily="34" charset="0"/>
              </a:defRPr>
            </a:lvl4pPr>
            <a:lvl5pPr>
              <a:defRPr sz="1600" baseline="0">
                <a:latin typeface="Arial" pitchFamily="34" charset="0"/>
              </a:defRPr>
            </a:lvl5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a:ln>
                  <a:noFill/>
                </a:ln>
                <a:solidFill>
                  <a:srgbClr val="000000"/>
                </a:solidFill>
                <a:effectLst/>
                <a:uLnTx/>
                <a:uFillTx/>
                <a:latin typeface="Arial" pitchFamily="34" charset="0"/>
              </a:rPr>
              <a:t>20</a:t>
            </a:r>
            <a:r>
              <a:rPr kumimoji="0" lang="en-US" altLang="ja-JP" sz="1600" b="0" i="0" u="none" strike="noStrike" kern="0" cap="none" spc="0" normalizeH="0" baseline="0" noProof="0">
                <a:ln>
                  <a:noFill/>
                </a:ln>
                <a:solidFill>
                  <a:srgbClr val="000000"/>
                </a:solidFill>
                <a:effectLst/>
                <a:uLnTx/>
                <a:uFillTx/>
                <a:latin typeface="Arial" pitchFamily="34" charset="0"/>
              </a:rPr>
              <a:t>14</a:t>
            </a:r>
            <a:r>
              <a:rPr kumimoji="0" lang="ja-JP" altLang="en-US" sz="1600" b="0" i="0" u="none" strike="noStrike" kern="0" cap="none" spc="0" normalizeH="0" baseline="0" noProof="0">
                <a:ln>
                  <a:noFill/>
                </a:ln>
                <a:solidFill>
                  <a:srgbClr val="000000"/>
                </a:solidFill>
                <a:effectLst/>
                <a:uLnTx/>
                <a:uFillTx/>
                <a:latin typeface="Arial" pitchFamily="34" charset="0"/>
              </a:rPr>
              <a:t>年○月○日</a:t>
            </a:r>
            <a:endParaRPr kumimoji="0" lang="en-GB" sz="1600" b="0" i="0" u="none" strike="noStrike" kern="0" cap="none" spc="0" normalizeH="0" baseline="0" noProof="0">
              <a:ln>
                <a:noFill/>
              </a:ln>
              <a:solidFill>
                <a:srgbClr val="000000"/>
              </a:solidFill>
              <a:effectLst/>
              <a:uLnTx/>
              <a:uFillTx/>
              <a:latin typeface="Arial" pitchFamily="34" charset="0"/>
            </a:endParaRPr>
          </a:p>
        </p:txBody>
      </p:sp>
      <p:sp>
        <p:nvSpPr>
          <p:cNvPr id="11" name="Text Placeholder 6"/>
          <p:cNvSpPr>
            <a:spLocks noGrp="1"/>
          </p:cNvSpPr>
          <p:nvPr>
            <p:ph type="body" sz="quarter" idx="17" hasCustomPrompt="1"/>
          </p:nvPr>
        </p:nvSpPr>
        <p:spPr>
          <a:xfrm>
            <a:off x="357748" y="5988685"/>
            <a:ext cx="2952179" cy="320040"/>
          </a:xfrm>
          <a:prstGeom prst="rect">
            <a:avLst/>
          </a:prstGeom>
        </p:spPr>
        <p:txBody>
          <a:bodyPr/>
          <a:lstStyle>
            <a:lvl1pPr>
              <a:buFontTx/>
              <a:buNone/>
              <a:defRPr sz="1600" baseline="0">
                <a:solidFill>
                  <a:srgbClr val="000000"/>
                </a:solidFill>
                <a:latin typeface="ＭＳ Ｐゴシック" panose="020B0600070205080204" pitchFamily="50" charset="-128"/>
                <a:ea typeface="Meiryo UI" panose="020B0604030504040204" pitchFamily="50" charset="-128"/>
              </a:defRPr>
            </a:lvl1pPr>
            <a:lvl2pPr>
              <a:defRPr sz="1600" baseline="0">
                <a:latin typeface="Arial" pitchFamily="34" charset="0"/>
              </a:defRPr>
            </a:lvl2pPr>
            <a:lvl3pPr>
              <a:defRPr sz="1600" baseline="0">
                <a:latin typeface="Arial" pitchFamily="34" charset="0"/>
              </a:defRPr>
            </a:lvl3pPr>
            <a:lvl4pPr>
              <a:defRPr sz="1600" baseline="0">
                <a:latin typeface="Arial" pitchFamily="34" charset="0"/>
              </a:defRPr>
            </a:lvl4pPr>
            <a:lvl5pPr>
              <a:defRPr sz="1600" baseline="0">
                <a:latin typeface="Arial" pitchFamily="34" charset="0"/>
              </a:defRPr>
            </a:lvl5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a:ln>
                  <a:noFill/>
                </a:ln>
                <a:solidFill>
                  <a:srgbClr val="000000"/>
                </a:solidFill>
                <a:effectLst/>
                <a:uLnTx/>
                <a:uFillTx/>
                <a:latin typeface="Arial" pitchFamily="34" charset="0"/>
              </a:rPr>
              <a:t>○○○事業部（サブタイトル）</a:t>
            </a:r>
            <a:endParaRPr kumimoji="0" lang="en-GB" sz="1600" b="0" i="0" u="none" strike="noStrike" kern="0" cap="none" spc="0" normalizeH="0" baseline="0" noProof="0">
              <a:ln>
                <a:noFill/>
              </a:ln>
              <a:solidFill>
                <a:srgbClr val="000000"/>
              </a:solidFill>
              <a:effectLst/>
              <a:uLnTx/>
              <a:uFillTx/>
              <a:latin typeface="Arial" pitchFamily="34" charset="0"/>
            </a:endParaRPr>
          </a:p>
        </p:txBody>
      </p:sp>
      <p:sp>
        <p:nvSpPr>
          <p:cNvPr id="8" name="テキスト プレースホルダー 7"/>
          <p:cNvSpPr>
            <a:spLocks noGrp="1"/>
          </p:cNvSpPr>
          <p:nvPr>
            <p:ph type="body" sz="quarter" idx="18" hasCustomPrompt="1"/>
          </p:nvPr>
        </p:nvSpPr>
        <p:spPr>
          <a:xfrm>
            <a:off x="348343" y="3871731"/>
            <a:ext cx="2952750" cy="723600"/>
          </a:xfrm>
          <a:prstGeom prst="rect">
            <a:avLst/>
          </a:prstGeom>
        </p:spPr>
        <p:txBody>
          <a:bodyPr/>
          <a:lstStyle>
            <a:lvl1pPr marL="0" marR="0" indent="0" defTabSz="432000" eaLnBrk="1" fontAlgn="auto" latinLnBrk="0" hangingPunct="1">
              <a:lnSpc>
                <a:spcPct val="100000"/>
              </a:lnSpc>
              <a:spcBef>
                <a:spcPts val="0"/>
              </a:spcBef>
              <a:spcAft>
                <a:spcPts val="0"/>
              </a:spcAft>
              <a:buClrTx/>
              <a:buSzTx/>
              <a:buFontTx/>
              <a:buNone/>
              <a:tabLst/>
              <a:defRPr sz="1600" baseline="0">
                <a:latin typeface="ＭＳ Ｐゴシック" panose="020B0600070205080204" pitchFamily="50" charset="-128"/>
                <a:ea typeface="Meiryo UI" panose="020B0604030504040204" pitchFamily="50" charset="-128"/>
              </a:defRPr>
            </a:lvl1pPr>
          </a:lstStyle>
          <a:p>
            <a:pPr marL="0" marR="0" lvl="0" indent="0" defTabSz="4320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a:ln>
                  <a:noFill/>
                </a:ln>
                <a:solidFill>
                  <a:srgbClr val="CF142B"/>
                </a:solidFill>
                <a:effectLst/>
                <a:uLnTx/>
                <a:uFillTx/>
                <a:latin typeface="Arial" pitchFamily="34" charset="0"/>
              </a:rPr>
              <a:t>オプション　サブ　タイトル</a:t>
            </a:r>
            <a:endParaRPr kumimoji="0" lang="en-GB" altLang="ja-JP" sz="1800" b="0" i="0" u="none" strike="noStrike" kern="0" cap="none" spc="0" normalizeH="0" baseline="0" noProof="0">
              <a:ln>
                <a:noFill/>
              </a:ln>
              <a:solidFill>
                <a:srgbClr val="CF142B"/>
              </a:solidFill>
              <a:effectLst/>
              <a:uLnTx/>
              <a:uFillTx/>
              <a:latin typeface="Arial" pitchFamily="34" charset="0"/>
            </a:endParaRPr>
          </a:p>
        </p:txBody>
      </p:sp>
    </p:spTree>
    <p:extLst>
      <p:ext uri="{BB962C8B-B14F-4D97-AF65-F5344CB8AC3E}">
        <p14:creationId xmlns:p14="http://schemas.microsoft.com/office/powerpoint/2010/main" val="834941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lide title 32pt bullet">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lvl1pPr>
              <a:defRPr>
                <a:latin typeface="Meiryo UI" panose="020B0604030504040204" pitchFamily="50" charset="-128"/>
                <a:ea typeface="Meiryo UI" panose="020B0604030504040204" pitchFamily="50" charset="-128"/>
              </a:defRPr>
            </a:lvl1pPr>
          </a:lstStyle>
          <a:p>
            <a:r>
              <a:rPr kumimoji="1" lang="ja-JP" altLang="en-US"/>
              <a:t>内容ページタイトル</a:t>
            </a:r>
          </a:p>
        </p:txBody>
      </p:sp>
      <p:sp>
        <p:nvSpPr>
          <p:cNvPr id="9" name="Text Placeholder 2"/>
          <p:cNvSpPr>
            <a:spLocks noGrp="1"/>
          </p:cNvSpPr>
          <p:nvPr>
            <p:ph type="body" sz="quarter" idx="22" hasCustomPrompt="1"/>
          </p:nvPr>
        </p:nvSpPr>
        <p:spPr>
          <a:xfrm>
            <a:off x="373064" y="1694688"/>
            <a:ext cx="8447087" cy="4669600"/>
          </a:xfrm>
          <a:prstGeom prst="rect">
            <a:avLst/>
          </a:prstGeom>
        </p:spPr>
        <p:txBody>
          <a:bodyPr/>
          <a:lstStyle>
            <a:lvl1pPr marL="342900" indent="-342900">
              <a:buClr>
                <a:srgbClr val="C00000"/>
              </a:buClr>
              <a:buFont typeface="Wingdings" pitchFamily="2" charset="2"/>
              <a:buChar char="§"/>
              <a:defRPr sz="2400" baseline="0">
                <a:latin typeface="ＭＳ Ｐゴシック" panose="020B0600070205080204" pitchFamily="50" charset="-128"/>
                <a:ea typeface="Meiryo UI" panose="020B0604030504040204" pitchFamily="50" charset="-128"/>
              </a:defRPr>
            </a:lvl1pPr>
            <a:lvl2pPr marL="742950" indent="-377825">
              <a:defRPr sz="1800" baseline="0">
                <a:latin typeface="ＭＳ Ｐゴシック" panose="020B0600070205080204" pitchFamily="50" charset="-128"/>
                <a:ea typeface="Meiryo UI" panose="020B0604030504040204" pitchFamily="50" charset="-128"/>
              </a:defRPr>
            </a:lvl2pPr>
            <a:lvl3pPr marL="1036638" indent="-274638">
              <a:buClr>
                <a:srgbClr val="C00000"/>
              </a:buClr>
              <a:defRPr sz="1600" baseline="0">
                <a:latin typeface="ＭＳ Ｐゴシック" panose="020B0600070205080204" pitchFamily="50" charset="-128"/>
                <a:ea typeface="Meiryo UI" panose="020B0604030504040204" pitchFamily="50" charset="-128"/>
              </a:defRPr>
            </a:lvl3pPr>
          </a:lstStyle>
          <a:p>
            <a:pPr lvl="0"/>
            <a:r>
              <a:rPr lang="ja-JP" altLang="en-US"/>
              <a:t>テキストを入力</a:t>
            </a:r>
            <a:endParaRPr lang="en-US"/>
          </a:p>
          <a:p>
            <a:pPr lvl="1"/>
            <a:r>
              <a:rPr lang="ja-JP" altLang="en-US"/>
              <a:t>テキストを入力</a:t>
            </a:r>
            <a:endParaRPr lang="en-US" altLang="ja-JP"/>
          </a:p>
          <a:p>
            <a:pPr lvl="2"/>
            <a:r>
              <a:rPr lang="ja-JP" altLang="en-US"/>
              <a:t>テキストを入力</a:t>
            </a:r>
            <a:endParaRPr lang="en-US"/>
          </a:p>
        </p:txBody>
      </p:sp>
      <p:sp>
        <p:nvSpPr>
          <p:cNvPr id="7" name="テキスト プレースホルダー 6"/>
          <p:cNvSpPr>
            <a:spLocks noGrp="1"/>
          </p:cNvSpPr>
          <p:nvPr>
            <p:ph type="body" sz="quarter" idx="23" hasCustomPrompt="1"/>
          </p:nvPr>
        </p:nvSpPr>
        <p:spPr>
          <a:xfrm>
            <a:off x="374549" y="992823"/>
            <a:ext cx="8445600" cy="496800"/>
          </a:xfrm>
          <a:prstGeom prst="rect">
            <a:avLst/>
          </a:prstGeom>
        </p:spPr>
        <p:txBody>
          <a:bodyPr/>
          <a:lstStyle>
            <a:lvl1pPr marL="0" indent="0">
              <a:buNone/>
              <a:defRPr sz="2400" b="1">
                <a:latin typeface="Meiryo UI" panose="020B0604030504040204" pitchFamily="50" charset="-128"/>
                <a:ea typeface="Meiryo UI" panose="020B0604030504040204" pitchFamily="50" charset="-128"/>
              </a:defRPr>
            </a:lvl1pPr>
          </a:lstStyle>
          <a:p>
            <a:pPr lvl="0"/>
            <a:r>
              <a:rPr kumimoji="1" lang="ja-JP" altLang="en-US"/>
              <a:t>見出しを入力</a:t>
            </a:r>
          </a:p>
        </p:txBody>
      </p:sp>
      <p:sp>
        <p:nvSpPr>
          <p:cNvPr id="8"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1817438C-432A-4C17-815F-1DCD98DB83B8}" type="datetime1">
              <a:rPr lang="en-US" altLang="ja-JP" smtClean="0"/>
              <a:t>6/26/2024</a:t>
            </a:fld>
            <a:endParaRPr lang="ja-JP" altLang="en-US"/>
          </a:p>
        </p:txBody>
      </p:sp>
      <p:sp>
        <p:nvSpPr>
          <p:cNvPr id="10"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11"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2742299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hort text plus caption">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ja-JP" altLang="en-US"/>
              <a:t>内容ページタイトル</a:t>
            </a:r>
          </a:p>
        </p:txBody>
      </p:sp>
      <p:sp>
        <p:nvSpPr>
          <p:cNvPr id="10" name="Rounded Rectangle 6"/>
          <p:cNvSpPr/>
          <p:nvPr userDrawn="1"/>
        </p:nvSpPr>
        <p:spPr>
          <a:xfrm>
            <a:off x="367362" y="1477965"/>
            <a:ext cx="6123064" cy="2232025"/>
          </a:xfrm>
          <a:prstGeom prst="roundRect">
            <a:avLst>
              <a:gd name="adj" fmla="val 7449"/>
            </a:avLst>
          </a:prstGeom>
          <a:solidFill>
            <a:srgbClr val="CF14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800"/>
          </a:p>
        </p:txBody>
      </p:sp>
      <p:sp>
        <p:nvSpPr>
          <p:cNvPr id="11" name="Text Placeholder 9"/>
          <p:cNvSpPr>
            <a:spLocks noGrp="1"/>
          </p:cNvSpPr>
          <p:nvPr>
            <p:ph type="body" sz="quarter" idx="14" hasCustomPrompt="1"/>
          </p:nvPr>
        </p:nvSpPr>
        <p:spPr>
          <a:xfrm>
            <a:off x="495446" y="1592580"/>
            <a:ext cx="5820727" cy="2004060"/>
          </a:xfrm>
          <a:prstGeom prst="rect">
            <a:avLst/>
          </a:prstGeom>
        </p:spPr>
        <p:txBody>
          <a:bodyPr/>
          <a:lstStyle>
            <a:lvl1pPr marL="0" indent="0">
              <a:buNone/>
              <a:defRPr sz="2800" baseline="0">
                <a:solidFill>
                  <a:schemeClr val="bg1"/>
                </a:solidFill>
                <a:latin typeface="ＭＳ Ｐゴシック" panose="020B0600070205080204" pitchFamily="50" charset="-128"/>
                <a:ea typeface="ＭＳ Ｐゴシック" panose="020B0600070205080204" pitchFamily="50" charset="-128"/>
              </a:defRPr>
            </a:lvl1pPr>
            <a:lvl2pPr marL="0" indent="0">
              <a:buNone/>
              <a:defRPr sz="2800" baseline="0">
                <a:latin typeface="Arial" pitchFamily="34" charset="0"/>
              </a:defRPr>
            </a:lvl2pPr>
            <a:lvl3pPr marL="0" indent="0">
              <a:buNone/>
              <a:defRPr sz="2800" baseline="0">
                <a:latin typeface="Arial" pitchFamily="34" charset="0"/>
              </a:defRPr>
            </a:lvl3pPr>
            <a:lvl4pPr marL="0" indent="0">
              <a:buNone/>
              <a:defRPr sz="2800" baseline="0">
                <a:latin typeface="Arial" pitchFamily="34" charset="0"/>
              </a:defRPr>
            </a:lvl4pPr>
            <a:lvl5pPr marL="0" indent="0">
              <a:buNone/>
              <a:defRPr sz="2800" baseline="0">
                <a:latin typeface="Arial" pitchFamily="34" charset="0"/>
              </a:defRPr>
            </a:lvl5pPr>
          </a:lstStyle>
          <a:p>
            <a:pPr lvl="0"/>
            <a:r>
              <a:rPr lang="ja-JP" altLang="en-US"/>
              <a:t>テキストを入力</a:t>
            </a:r>
            <a:endParaRPr lang="en-GB"/>
          </a:p>
        </p:txBody>
      </p:sp>
      <p:sp>
        <p:nvSpPr>
          <p:cNvPr id="12" name="Text Placeholder 7"/>
          <p:cNvSpPr>
            <a:spLocks noGrp="1"/>
          </p:cNvSpPr>
          <p:nvPr>
            <p:ph type="body" sz="quarter" idx="18" hasCustomPrompt="1"/>
          </p:nvPr>
        </p:nvSpPr>
        <p:spPr>
          <a:xfrm>
            <a:off x="367559" y="3854450"/>
            <a:ext cx="6134163" cy="412750"/>
          </a:xfrm>
          <a:prstGeom prst="rect">
            <a:avLst/>
          </a:prstGeom>
        </p:spPr>
        <p:txBody>
          <a:bodyPr/>
          <a:lstStyle>
            <a:lvl1pPr>
              <a:buNone/>
              <a:defRPr sz="1600" b="1" i="0" baseline="0">
                <a:solidFill>
                  <a:schemeClr val="tx1"/>
                </a:solidFill>
                <a:latin typeface="ＭＳ Ｐゴシック" panose="020B0600070205080204" pitchFamily="50" charset="-128"/>
                <a:ea typeface="ＭＳ Ｐゴシック" panose="020B0600070205080204" pitchFamily="50" charset="-12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sz="1600" b="1" i="0" baseline="0">
                <a:latin typeface="Arial" pitchFamily="34" charset="0"/>
              </a:rPr>
              <a:t>（オプション）　ヘッダーの入力</a:t>
            </a:r>
            <a:endParaRPr lang="en-GB"/>
          </a:p>
        </p:txBody>
      </p:sp>
      <p:sp>
        <p:nvSpPr>
          <p:cNvPr id="13" name="Text Placeholder 11"/>
          <p:cNvSpPr>
            <a:spLocks noGrp="1"/>
          </p:cNvSpPr>
          <p:nvPr>
            <p:ph type="body" sz="quarter" idx="19" hasCustomPrompt="1"/>
          </p:nvPr>
        </p:nvSpPr>
        <p:spPr>
          <a:xfrm>
            <a:off x="367363" y="4359277"/>
            <a:ext cx="6134360" cy="479425"/>
          </a:xfrm>
          <a:prstGeom prst="rect">
            <a:avLst/>
          </a:prstGeom>
        </p:spPr>
        <p:txBody>
          <a:bodyPr/>
          <a:lstStyle>
            <a:lvl1pPr>
              <a:buNone/>
              <a:defRPr sz="1600" baseline="0">
                <a:solidFill>
                  <a:schemeClr val="tx1"/>
                </a:solidFill>
                <a:latin typeface="ＭＳ Ｐゴシック" panose="020B0600070205080204" pitchFamily="50" charset="-128"/>
                <a:ea typeface="ＭＳ Ｐゴシック" panose="020B0600070205080204" pitchFamily="50" charset="-12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a:t>（オプション）　本文の入力</a:t>
            </a:r>
            <a:endParaRPr lang="en-GB"/>
          </a:p>
        </p:txBody>
      </p:sp>
      <p:sp>
        <p:nvSpPr>
          <p:cNvPr id="14"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11EFB1B3-1A1B-44AA-9F03-0E9E27E2122E}" type="datetime1">
              <a:rPr lang="en-US" altLang="ja-JP" smtClean="0"/>
              <a:t>6/26/2024</a:t>
            </a:fld>
            <a:endParaRPr lang="ja-JP" altLang="en-US"/>
          </a:p>
        </p:txBody>
      </p:sp>
      <p:sp>
        <p:nvSpPr>
          <p:cNvPr id="15"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16"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32056664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lide title image">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ja-JP" altLang="en-US"/>
              <a:t>内容ページタイトル</a:t>
            </a:r>
          </a:p>
        </p:txBody>
      </p:sp>
      <p:sp>
        <p:nvSpPr>
          <p:cNvPr id="7" name="図プレースホルダー 12"/>
          <p:cNvSpPr>
            <a:spLocks noGrp="1"/>
          </p:cNvSpPr>
          <p:nvPr>
            <p:ph type="pic" sz="quarter" idx="13" hasCustomPrompt="1"/>
          </p:nvPr>
        </p:nvSpPr>
        <p:spPr>
          <a:xfrm>
            <a:off x="364150" y="1477965"/>
            <a:ext cx="6675279" cy="3223577"/>
          </a:xfrm>
          <a:prstGeom prst="roundRect">
            <a:avLst>
              <a:gd name="adj" fmla="val 3978"/>
            </a:avLst>
          </a:prstGeom>
        </p:spPr>
        <p:txBody>
          <a:bodyPr rtlCol="0">
            <a:normAutofit/>
          </a:bodyPr>
          <a:lstStyle>
            <a:lvl1pPr marL="0" indent="0">
              <a:buNone/>
              <a:defRPr sz="2800" baseline="0">
                <a:solidFill>
                  <a:srgbClr val="000000"/>
                </a:solidFill>
                <a:latin typeface="ＭＳ Ｐゴシック" panose="020B0600070205080204" pitchFamily="50" charset="-128"/>
                <a:ea typeface="ＭＳ Ｐゴシック" panose="020B0600070205080204" pitchFamily="50" charset="-128"/>
              </a:defRPr>
            </a:lvl1pPr>
          </a:lstStyle>
          <a:p>
            <a:pPr lvl="0"/>
            <a:r>
              <a:rPr lang="ja-JP" altLang="en-US" noProof="0"/>
              <a:t>アイコンをクリックして画像を挿入</a:t>
            </a:r>
          </a:p>
        </p:txBody>
      </p:sp>
      <p:sp>
        <p:nvSpPr>
          <p:cNvPr id="8"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D3A0795F-FCFC-457D-A36C-335FBB9FD5F5}" type="datetime1">
              <a:rPr lang="en-US" altLang="ja-JP" smtClean="0"/>
              <a:t>6/26/2024</a:t>
            </a:fld>
            <a:endParaRPr lang="ja-JP" altLang="en-US"/>
          </a:p>
        </p:txBody>
      </p:sp>
      <p:sp>
        <p:nvSpPr>
          <p:cNvPr id="9"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10"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31269715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lide title image">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ja-JP" altLang="en-US"/>
              <a:t>内容ページタイトル</a:t>
            </a:r>
          </a:p>
        </p:txBody>
      </p:sp>
      <p:sp>
        <p:nvSpPr>
          <p:cNvPr id="12" name="図プレースホルダー 12"/>
          <p:cNvSpPr>
            <a:spLocks noGrp="1"/>
          </p:cNvSpPr>
          <p:nvPr>
            <p:ph type="pic" sz="quarter" idx="13" hasCustomPrompt="1"/>
          </p:nvPr>
        </p:nvSpPr>
        <p:spPr>
          <a:xfrm>
            <a:off x="362593" y="1477965"/>
            <a:ext cx="6676836" cy="3223577"/>
          </a:xfrm>
          <a:prstGeom prst="roundRect">
            <a:avLst>
              <a:gd name="adj" fmla="val 3978"/>
            </a:avLst>
          </a:prstGeom>
        </p:spPr>
        <p:txBody>
          <a:bodyPr rtlCol="0">
            <a:normAutofit/>
          </a:bodyPr>
          <a:lstStyle>
            <a:lvl1pPr marL="0" indent="0">
              <a:buNone/>
              <a:defRPr sz="2800" baseline="0">
                <a:solidFill>
                  <a:srgbClr val="000000"/>
                </a:solidFill>
                <a:latin typeface="ＭＳ Ｐゴシック" panose="020B0600070205080204" pitchFamily="50" charset="-128"/>
                <a:ea typeface="ＭＳ Ｐゴシック" panose="020B0600070205080204" pitchFamily="50" charset="-128"/>
              </a:defRPr>
            </a:lvl1pPr>
          </a:lstStyle>
          <a:p>
            <a:pPr lvl="0"/>
            <a:r>
              <a:rPr lang="ja-JP" altLang="en-US" noProof="0"/>
              <a:t>アイコンをクリックして画像を挿入</a:t>
            </a:r>
          </a:p>
        </p:txBody>
      </p:sp>
      <p:sp>
        <p:nvSpPr>
          <p:cNvPr id="13" name="Text Placeholder 7"/>
          <p:cNvSpPr>
            <a:spLocks noGrp="1"/>
          </p:cNvSpPr>
          <p:nvPr>
            <p:ph type="body" sz="quarter" idx="18" hasCustomPrompt="1"/>
          </p:nvPr>
        </p:nvSpPr>
        <p:spPr>
          <a:xfrm>
            <a:off x="362658" y="4815840"/>
            <a:ext cx="6661792" cy="412750"/>
          </a:xfrm>
          <a:prstGeom prst="rect">
            <a:avLst/>
          </a:prstGeom>
        </p:spPr>
        <p:txBody>
          <a:bodyPr/>
          <a:lstStyle>
            <a:lvl1pPr>
              <a:buNone/>
              <a:defRPr sz="1600" b="1" i="0" baseline="0">
                <a:solidFill>
                  <a:schemeClr val="tx1"/>
                </a:solidFill>
                <a:latin typeface="ＭＳ Ｐゴシック" panose="020B0600070205080204" pitchFamily="50" charset="-128"/>
                <a:ea typeface="ＭＳ Ｐゴシック" panose="020B0600070205080204" pitchFamily="50" charset="-12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sz="1600" b="1" i="0" baseline="0">
                <a:latin typeface="Arial" pitchFamily="34" charset="0"/>
              </a:rPr>
              <a:t>オプション　ヘッダーの入力</a:t>
            </a:r>
            <a:endParaRPr lang="en-GB"/>
          </a:p>
        </p:txBody>
      </p:sp>
      <p:sp>
        <p:nvSpPr>
          <p:cNvPr id="14" name="Text Placeholder 11"/>
          <p:cNvSpPr>
            <a:spLocks noGrp="1"/>
          </p:cNvSpPr>
          <p:nvPr>
            <p:ph type="body" sz="quarter" idx="19" hasCustomPrompt="1"/>
          </p:nvPr>
        </p:nvSpPr>
        <p:spPr>
          <a:xfrm>
            <a:off x="362594" y="5320667"/>
            <a:ext cx="6669347" cy="479425"/>
          </a:xfrm>
          <a:prstGeom prst="rect">
            <a:avLst/>
          </a:prstGeom>
        </p:spPr>
        <p:txBody>
          <a:bodyPr/>
          <a:lstStyle>
            <a:lvl1pPr>
              <a:buNone/>
              <a:defRPr sz="1600" baseline="0">
                <a:solidFill>
                  <a:schemeClr val="tx1"/>
                </a:solidFill>
                <a:latin typeface="ＭＳ Ｐゴシック" panose="020B0600070205080204" pitchFamily="50" charset="-128"/>
                <a:ea typeface="ＭＳ Ｐゴシック" panose="020B0600070205080204" pitchFamily="50" charset="-12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a:t>オプション　本文の入力</a:t>
            </a:r>
            <a:endParaRPr lang="en-GB"/>
          </a:p>
        </p:txBody>
      </p:sp>
      <p:sp>
        <p:nvSpPr>
          <p:cNvPr id="9"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AB2B4147-FBF1-41B7-9B0B-C93B6B172759}" type="datetime1">
              <a:rPr lang="en-US" altLang="ja-JP" smtClean="0"/>
              <a:t>6/26/2024</a:t>
            </a:fld>
            <a:endParaRPr lang="ja-JP" altLang="en-US"/>
          </a:p>
        </p:txBody>
      </p:sp>
      <p:sp>
        <p:nvSpPr>
          <p:cNvPr id="10"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11"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3397175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Slide title image">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ja-JP" altLang="en-US"/>
              <a:t>内容ページタイトル</a:t>
            </a:r>
          </a:p>
        </p:txBody>
      </p:sp>
      <p:sp>
        <p:nvSpPr>
          <p:cNvPr id="12" name="図プレースホルダー 12"/>
          <p:cNvSpPr>
            <a:spLocks noGrp="1"/>
          </p:cNvSpPr>
          <p:nvPr>
            <p:ph type="pic" sz="quarter" idx="13" hasCustomPrompt="1"/>
          </p:nvPr>
        </p:nvSpPr>
        <p:spPr>
          <a:xfrm>
            <a:off x="358156" y="1477965"/>
            <a:ext cx="3995738" cy="2376487"/>
          </a:xfrm>
          <a:prstGeom prst="roundRect">
            <a:avLst>
              <a:gd name="adj" fmla="val 3978"/>
            </a:avLst>
          </a:prstGeom>
        </p:spPr>
        <p:txBody>
          <a:bodyPr rtlCol="0">
            <a:normAutofit/>
          </a:bodyPr>
          <a:lstStyle>
            <a:lvl1pPr marL="0" indent="0">
              <a:buNone/>
              <a:defRPr sz="2800" baseline="0">
                <a:solidFill>
                  <a:srgbClr val="000000"/>
                </a:solidFill>
                <a:latin typeface="ＭＳ Ｐゴシック" panose="020B0600070205080204" pitchFamily="50" charset="-128"/>
                <a:ea typeface="ＭＳ Ｐゴシック" panose="020B0600070205080204" pitchFamily="50" charset="-128"/>
              </a:defRPr>
            </a:lvl1pPr>
          </a:lstStyle>
          <a:p>
            <a:pPr lvl="0"/>
            <a:r>
              <a:rPr lang="ja-JP" altLang="en-US" noProof="0"/>
              <a:t>アイコンをクリックして画像を挿入</a:t>
            </a:r>
          </a:p>
        </p:txBody>
      </p:sp>
      <p:sp>
        <p:nvSpPr>
          <p:cNvPr id="13" name="図プレースホルダー 12"/>
          <p:cNvSpPr>
            <a:spLocks noGrp="1"/>
          </p:cNvSpPr>
          <p:nvPr>
            <p:ph type="pic" sz="quarter" idx="16" hasCustomPrompt="1"/>
          </p:nvPr>
        </p:nvSpPr>
        <p:spPr>
          <a:xfrm>
            <a:off x="4799105" y="1477965"/>
            <a:ext cx="4001770" cy="2376487"/>
          </a:xfrm>
          <a:prstGeom prst="roundRect">
            <a:avLst>
              <a:gd name="adj" fmla="val 3978"/>
            </a:avLst>
          </a:prstGeom>
        </p:spPr>
        <p:txBody>
          <a:bodyPr rtlCol="0">
            <a:normAutofit/>
          </a:bodyPr>
          <a:lstStyle>
            <a:lvl1pPr marL="0" indent="0">
              <a:buNone/>
              <a:defRPr sz="2800" baseline="0">
                <a:solidFill>
                  <a:srgbClr val="000000"/>
                </a:solidFill>
                <a:latin typeface="ＭＳ Ｐゴシック" panose="020B0600070205080204" pitchFamily="50" charset="-128"/>
                <a:ea typeface="ＭＳ Ｐゴシック" panose="020B0600070205080204" pitchFamily="50" charset="-128"/>
              </a:defRPr>
            </a:lvl1pPr>
          </a:lstStyle>
          <a:p>
            <a:pPr lvl="0"/>
            <a:r>
              <a:rPr lang="ja-JP" altLang="en-US" noProof="0"/>
              <a:t>アイコンをクリックして画像を挿入</a:t>
            </a:r>
          </a:p>
        </p:txBody>
      </p:sp>
      <p:sp>
        <p:nvSpPr>
          <p:cNvPr id="14" name="図プレースホルダー 12"/>
          <p:cNvSpPr>
            <a:spLocks noGrp="1"/>
          </p:cNvSpPr>
          <p:nvPr>
            <p:ph type="pic" sz="quarter" idx="18" hasCustomPrompt="1"/>
          </p:nvPr>
        </p:nvSpPr>
        <p:spPr>
          <a:xfrm>
            <a:off x="2623186" y="3644803"/>
            <a:ext cx="4036695" cy="2376487"/>
          </a:xfrm>
          <a:prstGeom prst="roundRect">
            <a:avLst>
              <a:gd name="adj" fmla="val 3978"/>
            </a:avLst>
          </a:prstGeom>
        </p:spPr>
        <p:txBody>
          <a:bodyPr rtlCol="0">
            <a:normAutofit/>
          </a:bodyPr>
          <a:lstStyle>
            <a:lvl1pPr marL="0" indent="0">
              <a:buNone/>
              <a:defRPr sz="2800" baseline="0">
                <a:solidFill>
                  <a:srgbClr val="000000"/>
                </a:solidFill>
                <a:latin typeface="ＭＳ Ｐゴシック" panose="020B0600070205080204" pitchFamily="50" charset="-128"/>
                <a:ea typeface="ＭＳ Ｐゴシック" panose="020B0600070205080204" pitchFamily="50" charset="-128"/>
              </a:defRPr>
            </a:lvl1pPr>
          </a:lstStyle>
          <a:p>
            <a:pPr lvl="0"/>
            <a:r>
              <a:rPr lang="ja-JP" altLang="en-US" noProof="0"/>
              <a:t>アイコンをクリックして画像を挿入</a:t>
            </a:r>
          </a:p>
        </p:txBody>
      </p:sp>
      <p:sp>
        <p:nvSpPr>
          <p:cNvPr id="15" name="Text Placeholder 16"/>
          <p:cNvSpPr>
            <a:spLocks noGrp="1"/>
          </p:cNvSpPr>
          <p:nvPr>
            <p:ph type="body" sz="quarter" idx="19" hasCustomPrompt="1"/>
          </p:nvPr>
        </p:nvSpPr>
        <p:spPr>
          <a:xfrm>
            <a:off x="488783" y="3983991"/>
            <a:ext cx="1918335" cy="984250"/>
          </a:xfrm>
          <a:prstGeom prst="rect">
            <a:avLst/>
          </a:prstGeom>
        </p:spPr>
        <p:txBody>
          <a:bodyPr/>
          <a:lstStyle>
            <a:lvl1pPr marL="0" indent="0">
              <a:buNone/>
              <a:defRPr sz="1600" b="1" i="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1600" b="1" i="0" baseline="0">
                <a:solidFill>
                  <a:srgbClr val="000000"/>
                </a:solidFill>
                <a:latin typeface="Arial" pitchFamily="34" charset="0"/>
              </a:defRPr>
            </a:lvl2pPr>
            <a:lvl3pPr marL="0" indent="0">
              <a:buNone/>
              <a:defRPr sz="1600" b="1" i="0" baseline="0">
                <a:solidFill>
                  <a:srgbClr val="000000"/>
                </a:solidFill>
                <a:latin typeface="Arial" pitchFamily="34" charset="0"/>
              </a:defRPr>
            </a:lvl3pPr>
            <a:lvl4pPr marL="0" indent="0">
              <a:buNone/>
              <a:defRPr sz="1600" b="1" i="0" baseline="0">
                <a:solidFill>
                  <a:srgbClr val="000000"/>
                </a:solidFill>
                <a:latin typeface="Arial" pitchFamily="34" charset="0"/>
              </a:defRPr>
            </a:lvl4pPr>
            <a:lvl5pPr marL="0" indent="0">
              <a:buNone/>
              <a:defRPr sz="1600" b="1" i="0" baseline="0">
                <a:solidFill>
                  <a:srgbClr val="000000"/>
                </a:solidFill>
                <a:latin typeface="Arial" pitchFamily="34" charset="0"/>
              </a:defRPr>
            </a:lvl5pPr>
          </a:lstStyle>
          <a:p>
            <a:pPr lvl="0"/>
            <a:r>
              <a:rPr lang="ja-JP" altLang="en-US"/>
              <a:t>キャプション（テキスト）の入力</a:t>
            </a:r>
            <a:endParaRPr lang="en-US"/>
          </a:p>
        </p:txBody>
      </p:sp>
      <p:sp>
        <p:nvSpPr>
          <p:cNvPr id="16" name="Text Placeholder 16"/>
          <p:cNvSpPr>
            <a:spLocks noGrp="1"/>
          </p:cNvSpPr>
          <p:nvPr>
            <p:ph type="body" sz="quarter" idx="20" hasCustomPrompt="1"/>
          </p:nvPr>
        </p:nvSpPr>
        <p:spPr>
          <a:xfrm>
            <a:off x="6830379" y="3983991"/>
            <a:ext cx="1883410" cy="984250"/>
          </a:xfrm>
          <a:prstGeom prst="rect">
            <a:avLst/>
          </a:prstGeom>
        </p:spPr>
        <p:txBody>
          <a:bodyPr/>
          <a:lstStyle>
            <a:lvl1pPr marL="0" indent="0">
              <a:buNone/>
              <a:defRPr sz="1600" b="1" i="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1600" b="1" i="0" baseline="0">
                <a:solidFill>
                  <a:srgbClr val="000000"/>
                </a:solidFill>
                <a:latin typeface="Arial" pitchFamily="34" charset="0"/>
              </a:defRPr>
            </a:lvl2pPr>
            <a:lvl3pPr marL="0" indent="0">
              <a:buNone/>
              <a:defRPr sz="1600" b="1" i="0" baseline="0">
                <a:solidFill>
                  <a:srgbClr val="000000"/>
                </a:solidFill>
                <a:latin typeface="Arial" pitchFamily="34" charset="0"/>
              </a:defRPr>
            </a:lvl3pPr>
            <a:lvl4pPr marL="0" indent="0">
              <a:buNone/>
              <a:defRPr sz="1600" b="1" i="0" baseline="0">
                <a:solidFill>
                  <a:srgbClr val="000000"/>
                </a:solidFill>
                <a:latin typeface="Arial" pitchFamily="34" charset="0"/>
              </a:defRPr>
            </a:lvl4pPr>
            <a:lvl5pPr marL="0" indent="0">
              <a:buNone/>
              <a:defRPr sz="1600" b="1" i="0" baseline="0">
                <a:solidFill>
                  <a:srgbClr val="000000"/>
                </a:solidFill>
                <a:latin typeface="Arial" pitchFamily="34" charset="0"/>
              </a:defRPr>
            </a:lvl5pPr>
          </a:lstStyle>
          <a:p>
            <a:pPr lvl="0"/>
            <a:r>
              <a:rPr lang="ja-JP" altLang="en-US"/>
              <a:t>キャプション（テキスト）の入力</a:t>
            </a:r>
            <a:endParaRPr lang="en-US" altLang="ja-JP"/>
          </a:p>
        </p:txBody>
      </p:sp>
      <p:sp>
        <p:nvSpPr>
          <p:cNvPr id="17" name="Text Placeholder 16"/>
          <p:cNvSpPr>
            <a:spLocks noGrp="1"/>
          </p:cNvSpPr>
          <p:nvPr>
            <p:ph type="body" sz="quarter" idx="21" hasCustomPrompt="1"/>
          </p:nvPr>
        </p:nvSpPr>
        <p:spPr>
          <a:xfrm>
            <a:off x="2107883" y="6002215"/>
            <a:ext cx="4928235" cy="296986"/>
          </a:xfrm>
          <a:prstGeom prst="rect">
            <a:avLst/>
          </a:prstGeom>
        </p:spPr>
        <p:txBody>
          <a:bodyPr/>
          <a:lstStyle>
            <a:lvl1pPr marL="0" indent="0" algn="ctr">
              <a:buNone/>
              <a:defRPr sz="1600" b="1" i="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1600" b="1" i="0" baseline="0">
                <a:solidFill>
                  <a:srgbClr val="000000"/>
                </a:solidFill>
                <a:latin typeface="Arial" pitchFamily="34" charset="0"/>
              </a:defRPr>
            </a:lvl2pPr>
            <a:lvl3pPr marL="0" indent="0">
              <a:buNone/>
              <a:defRPr sz="1600" b="1" i="0" baseline="0">
                <a:solidFill>
                  <a:srgbClr val="000000"/>
                </a:solidFill>
                <a:latin typeface="Arial" pitchFamily="34" charset="0"/>
              </a:defRPr>
            </a:lvl3pPr>
            <a:lvl4pPr marL="0" indent="0">
              <a:buNone/>
              <a:defRPr sz="1600" b="1" i="0" baseline="0">
                <a:solidFill>
                  <a:srgbClr val="000000"/>
                </a:solidFill>
                <a:latin typeface="Arial" pitchFamily="34" charset="0"/>
              </a:defRPr>
            </a:lvl4pPr>
            <a:lvl5pPr marL="0" indent="0">
              <a:buNone/>
              <a:defRPr sz="1600" b="1" i="0" baseline="0">
                <a:solidFill>
                  <a:srgbClr val="000000"/>
                </a:solidFill>
                <a:latin typeface="Arial" pitchFamily="34" charset="0"/>
              </a:defRPr>
            </a:lvl5pPr>
          </a:lstStyle>
          <a:p>
            <a:pPr lvl="0"/>
            <a:r>
              <a:rPr lang="ja-JP" altLang="en-US"/>
              <a:t>キャプション（テキスト）の入力</a:t>
            </a:r>
            <a:endParaRPr lang="en-US" altLang="ja-JP"/>
          </a:p>
        </p:txBody>
      </p:sp>
      <p:sp>
        <p:nvSpPr>
          <p:cNvPr id="18"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7F068A2B-651D-441D-BE0A-634124C77A3C}" type="datetime1">
              <a:rPr lang="en-US" altLang="ja-JP" smtClean="0"/>
              <a:t>6/26/2024</a:t>
            </a:fld>
            <a:endParaRPr lang="ja-JP" altLang="en-US"/>
          </a:p>
        </p:txBody>
      </p:sp>
      <p:sp>
        <p:nvSpPr>
          <p:cNvPr id="19"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20"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8292537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Slide title image">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ja-JP" altLang="en-US"/>
              <a:t>内容ページタイトル</a:t>
            </a:r>
          </a:p>
        </p:txBody>
      </p:sp>
      <p:sp>
        <p:nvSpPr>
          <p:cNvPr id="8" name="図プレースホルダー 12"/>
          <p:cNvSpPr>
            <a:spLocks noGrp="1"/>
          </p:cNvSpPr>
          <p:nvPr>
            <p:ph type="pic" sz="quarter" idx="13" hasCustomPrompt="1"/>
          </p:nvPr>
        </p:nvSpPr>
        <p:spPr>
          <a:xfrm>
            <a:off x="367084" y="1477963"/>
            <a:ext cx="3993267" cy="2399556"/>
          </a:xfrm>
          <a:prstGeom prst="roundRect">
            <a:avLst>
              <a:gd name="adj" fmla="val 3978"/>
            </a:avLst>
          </a:prstGeom>
        </p:spPr>
        <p:txBody>
          <a:bodyPr rtlCol="0">
            <a:normAutofit/>
          </a:bodyPr>
          <a:lstStyle>
            <a:lvl1pPr marL="0" indent="0">
              <a:buNone/>
              <a:defRPr sz="2800" baseline="0">
                <a:solidFill>
                  <a:srgbClr val="000000"/>
                </a:solidFill>
                <a:latin typeface="ＭＳ Ｐゴシック" panose="020B0600070205080204" pitchFamily="50" charset="-128"/>
                <a:ea typeface="ＭＳ Ｐゴシック" panose="020B0600070205080204" pitchFamily="50" charset="-128"/>
              </a:defRPr>
            </a:lvl1pPr>
          </a:lstStyle>
          <a:p>
            <a:pPr lvl="0"/>
            <a:r>
              <a:rPr lang="ja-JP" altLang="en-US" noProof="0"/>
              <a:t>アイコンをクリックして画像を挿入</a:t>
            </a:r>
          </a:p>
        </p:txBody>
      </p:sp>
      <p:sp>
        <p:nvSpPr>
          <p:cNvPr id="9" name="Content Placeholder 9"/>
          <p:cNvSpPr>
            <a:spLocks noGrp="1"/>
          </p:cNvSpPr>
          <p:nvPr>
            <p:ph sz="quarter" idx="16" hasCustomPrompt="1"/>
          </p:nvPr>
        </p:nvSpPr>
        <p:spPr>
          <a:xfrm>
            <a:off x="4587650" y="1477963"/>
            <a:ext cx="4213225" cy="4830762"/>
          </a:xfrm>
          <a:prstGeom prst="rect">
            <a:avLst/>
          </a:prstGeom>
        </p:spPr>
        <p:txBody>
          <a:bodyPr/>
          <a:lstStyle>
            <a:lvl1pPr marL="342900" indent="-342900">
              <a:spcAft>
                <a:spcPts val="600"/>
              </a:spcAft>
              <a:buClr>
                <a:srgbClr val="CF142B"/>
              </a:buClr>
              <a:buFont typeface="Wingdings" pitchFamily="2" charset="2"/>
              <a:buChar char="§"/>
              <a:defRPr sz="2400">
                <a:latin typeface="ＭＳ Ｐゴシック" panose="020B0600070205080204" pitchFamily="50" charset="-128"/>
                <a:ea typeface="ＭＳ Ｐゴシック" panose="020B0600070205080204" pitchFamily="50" charset="-128"/>
              </a:defRPr>
            </a:lvl1pPr>
            <a:lvl2pPr marL="742950" indent="-285750">
              <a:spcAft>
                <a:spcPts val="600"/>
              </a:spcAft>
              <a:buClrTx/>
              <a:buFont typeface="Arial" pitchFamily="34" charset="0"/>
              <a:buChar char="–"/>
              <a:defRPr sz="2000">
                <a:latin typeface="ＭＳ Ｐゴシック" panose="020B0600070205080204" pitchFamily="50" charset="-128"/>
                <a:ea typeface="ＭＳ Ｐゴシック" panose="020B0600070205080204" pitchFamily="50" charset="-128"/>
              </a:defRPr>
            </a:lvl2pPr>
          </a:lstStyle>
          <a:p>
            <a:pPr lvl="0"/>
            <a:r>
              <a:rPr lang="ja-JP" altLang="en-US"/>
              <a:t>テキストを入力</a:t>
            </a:r>
            <a:endParaRPr lang="en-US"/>
          </a:p>
          <a:p>
            <a:pPr lvl="1"/>
            <a:r>
              <a:rPr lang="ja-JP" altLang="en-US"/>
              <a:t>テキストを入力</a:t>
            </a:r>
            <a:endParaRPr lang="en-US"/>
          </a:p>
          <a:p>
            <a:pPr lvl="0"/>
            <a:r>
              <a:rPr lang="ja-JP" altLang="en-US"/>
              <a:t>テキストを入力</a:t>
            </a:r>
            <a:endParaRPr lang="en-US"/>
          </a:p>
          <a:p>
            <a:pPr lvl="1"/>
            <a:r>
              <a:rPr lang="ja-JP" altLang="en-US"/>
              <a:t>テキストを入力</a:t>
            </a:r>
            <a:endParaRPr lang="en-US"/>
          </a:p>
          <a:p>
            <a:pPr lvl="0"/>
            <a:r>
              <a:rPr lang="ja-JP" altLang="en-US"/>
              <a:t>テキストを入力</a:t>
            </a:r>
            <a:endParaRPr lang="en-US"/>
          </a:p>
          <a:p>
            <a:pPr lvl="1"/>
            <a:r>
              <a:rPr lang="ja-JP" altLang="en-US"/>
              <a:t>テキストを入力</a:t>
            </a:r>
            <a:endParaRPr lang="en-US"/>
          </a:p>
        </p:txBody>
      </p:sp>
      <p:sp>
        <p:nvSpPr>
          <p:cNvPr id="10"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E8C890A9-F7D3-428A-8585-16323F53BCCF}" type="datetime1">
              <a:rPr lang="en-US" altLang="ja-JP" smtClean="0"/>
              <a:t>6/26/2024</a:t>
            </a:fld>
            <a:endParaRPr lang="ja-JP" altLang="en-US"/>
          </a:p>
        </p:txBody>
      </p:sp>
      <p:sp>
        <p:nvSpPr>
          <p:cNvPr id="11"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12"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31356365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ja-JP" altLang="en-US"/>
              <a:t>内容ページタイトル</a:t>
            </a:r>
          </a:p>
        </p:txBody>
      </p:sp>
      <p:sp>
        <p:nvSpPr>
          <p:cNvPr id="6" name="Text Placeholder 9"/>
          <p:cNvSpPr>
            <a:spLocks noGrp="1"/>
          </p:cNvSpPr>
          <p:nvPr>
            <p:ph type="body" sz="quarter" idx="14" hasCustomPrompt="1"/>
          </p:nvPr>
        </p:nvSpPr>
        <p:spPr>
          <a:xfrm>
            <a:off x="4746172" y="1489114"/>
            <a:ext cx="4064531" cy="1690688"/>
          </a:xfrm>
          <a:prstGeom prst="rect">
            <a:avLst/>
          </a:prstGeom>
        </p:spPr>
        <p:txBody>
          <a:bodyPr/>
          <a:lstStyle>
            <a:lvl1pPr marL="0" indent="0">
              <a:buNone/>
              <a:defRPr sz="240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2800" baseline="0">
                <a:latin typeface="Arial" pitchFamily="34" charset="0"/>
              </a:defRPr>
            </a:lvl2pPr>
            <a:lvl3pPr marL="0" indent="0">
              <a:buNone/>
              <a:defRPr sz="2800" baseline="0">
                <a:latin typeface="Arial" pitchFamily="34" charset="0"/>
              </a:defRPr>
            </a:lvl3pPr>
            <a:lvl4pPr marL="0" indent="0">
              <a:buNone/>
              <a:defRPr sz="2800" baseline="0">
                <a:latin typeface="Arial" pitchFamily="34" charset="0"/>
              </a:defRPr>
            </a:lvl4pPr>
            <a:lvl5pPr marL="0" indent="0">
              <a:buNone/>
              <a:defRPr sz="2800" baseline="0">
                <a:latin typeface="Arial" pitchFamily="34" charset="0"/>
              </a:defRPr>
            </a:lvl5pPr>
          </a:lstStyle>
          <a:p>
            <a:pPr lvl="0"/>
            <a:r>
              <a:rPr lang="ja-JP" altLang="en-US"/>
              <a:t>テキストを入力</a:t>
            </a:r>
            <a:endParaRPr lang="en-GB"/>
          </a:p>
        </p:txBody>
      </p:sp>
      <p:sp>
        <p:nvSpPr>
          <p:cNvPr id="7" name="Text Placeholder 9"/>
          <p:cNvSpPr>
            <a:spLocks noGrp="1"/>
          </p:cNvSpPr>
          <p:nvPr>
            <p:ph type="body" sz="quarter" idx="18" hasCustomPrompt="1"/>
          </p:nvPr>
        </p:nvSpPr>
        <p:spPr>
          <a:xfrm>
            <a:off x="360025" y="1479395"/>
            <a:ext cx="3994848" cy="1689256"/>
          </a:xfrm>
          <a:prstGeom prst="rect">
            <a:avLst/>
          </a:prstGeom>
        </p:spPr>
        <p:txBody>
          <a:bodyPr/>
          <a:lstStyle>
            <a:lvl1pPr marL="0" indent="0">
              <a:buNone/>
              <a:defRPr sz="240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2800" baseline="0">
                <a:latin typeface="Arial" pitchFamily="34" charset="0"/>
              </a:defRPr>
            </a:lvl2pPr>
            <a:lvl3pPr marL="0" indent="0">
              <a:buNone/>
              <a:defRPr sz="2800" baseline="0">
                <a:latin typeface="Arial" pitchFamily="34" charset="0"/>
              </a:defRPr>
            </a:lvl3pPr>
            <a:lvl4pPr marL="0" indent="0">
              <a:buNone/>
              <a:defRPr sz="2800" baseline="0">
                <a:latin typeface="Arial" pitchFamily="34" charset="0"/>
              </a:defRPr>
            </a:lvl4pPr>
            <a:lvl5pPr marL="0" indent="0">
              <a:buNone/>
              <a:defRPr sz="2800" baseline="0">
                <a:latin typeface="Arial" pitchFamily="34" charset="0"/>
              </a:defRPr>
            </a:lvl5pPr>
          </a:lstStyle>
          <a:p>
            <a:pPr lvl="0"/>
            <a:r>
              <a:rPr lang="ja-JP" altLang="en-US"/>
              <a:t>テキストを入力</a:t>
            </a:r>
            <a:endParaRPr lang="en-GB"/>
          </a:p>
        </p:txBody>
      </p:sp>
      <p:sp>
        <p:nvSpPr>
          <p:cNvPr id="8"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9568473A-0975-4DF3-82A2-322834D34992}" type="datetime1">
              <a:rPr lang="en-US" altLang="ja-JP" smtClean="0"/>
              <a:t>6/26/2024</a:t>
            </a:fld>
            <a:endParaRPr lang="ja-JP" altLang="en-US"/>
          </a:p>
        </p:txBody>
      </p:sp>
      <p:sp>
        <p:nvSpPr>
          <p:cNvPr id="9"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10"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27710098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タイトルと表">
    <p:spTree>
      <p:nvGrpSpPr>
        <p:cNvPr id="1" name=""/>
        <p:cNvGrpSpPr/>
        <p:nvPr/>
      </p:nvGrpSpPr>
      <p:grpSpPr>
        <a:xfrm>
          <a:off x="0" y="0"/>
          <a:ext cx="0" cy="0"/>
          <a:chOff x="0" y="0"/>
          <a:chExt cx="0" cy="0"/>
        </a:xfrm>
      </p:grpSpPr>
      <p:sp>
        <p:nvSpPr>
          <p:cNvPr id="3" name="表プレースホルダー 2"/>
          <p:cNvSpPr>
            <a:spLocks noGrp="1"/>
          </p:cNvSpPr>
          <p:nvPr>
            <p:ph type="tbl" idx="1"/>
          </p:nvPr>
        </p:nvSpPr>
        <p:spPr>
          <a:xfrm>
            <a:off x="457200" y="1600201"/>
            <a:ext cx="8229600" cy="4525963"/>
          </a:xfrm>
          <a:prstGeom prst="rect">
            <a:avLst/>
          </a:prstGeom>
        </p:spPr>
        <p:txBody>
          <a:bodyPr/>
          <a:lstStyle/>
          <a:p>
            <a:pPr lvl="0"/>
            <a:endParaRPr lang="ja-JP" altLang="en-US" noProof="0" dirty="0"/>
          </a:p>
        </p:txBody>
      </p:sp>
      <p:sp>
        <p:nvSpPr>
          <p:cNvPr id="5" name="タイトル 4"/>
          <p:cNvSpPr>
            <a:spLocks noGrp="1"/>
          </p:cNvSpPr>
          <p:nvPr>
            <p:ph type="title"/>
          </p:nvPr>
        </p:nvSpPr>
        <p:spPr/>
        <p:txBody>
          <a:bodyPr/>
          <a:lstStyle/>
          <a:p>
            <a:r>
              <a:rPr kumimoji="1" lang="ja-JP" altLang="en-US"/>
              <a:t>マスター タイトルの書式設定</a:t>
            </a:r>
          </a:p>
        </p:txBody>
      </p:sp>
      <p:sp>
        <p:nvSpPr>
          <p:cNvPr id="6" name="Rectangle 3">
            <a:extLst>
              <a:ext uri="{FF2B5EF4-FFF2-40B4-BE49-F238E27FC236}">
                <a16:creationId xmlns:a16="http://schemas.microsoft.com/office/drawing/2014/main" id="{DEA8D793-8AAD-4A16-A5B4-7E86ED86A071}"/>
              </a:ext>
            </a:extLst>
          </p:cNvPr>
          <p:cNvSpPr>
            <a:spLocks noGrp="1" noChangeArrowheads="1"/>
          </p:cNvSpPr>
          <p:nvPr>
            <p:ph type="sldNum" sz="quarter" idx="4"/>
          </p:nvPr>
        </p:nvSpPr>
        <p:spPr bwMode="auto">
          <a:xfrm>
            <a:off x="6746631" y="6489341"/>
            <a:ext cx="2244969" cy="324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defRPr kumimoji="0" sz="1292" b="1" smtClean="0">
                <a:solidFill>
                  <a:schemeClr val="bg2">
                    <a:lumMod val="50000"/>
                  </a:schemeClr>
                </a:solidFill>
              </a:defRPr>
            </a:lvl1pPr>
          </a:lstStyle>
          <a:p>
            <a:pPr eaLnBrk="1" hangingPunct="1">
              <a:defRPr/>
            </a:pPr>
            <a:fld id="{3B83ED03-E08C-480C-AB8A-1F4CD3180BB5}" type="slidenum">
              <a:rPr lang="en-US" altLang="ja-JP" smtClean="0">
                <a:latin typeface="メイリオ" pitchFamily="50" charset="-128"/>
                <a:ea typeface="メイリオ" pitchFamily="50" charset="-128"/>
                <a:cs typeface="メイリオ" pitchFamily="50" charset="-128"/>
              </a:rPr>
              <a:pPr eaLnBrk="1" hangingPunct="1">
                <a:defRPr/>
              </a:pPr>
              <a:t>‹#›</a:t>
            </a:fld>
            <a:r>
              <a:rPr lang="en-US" altLang="ja-JP" dirty="0">
                <a:latin typeface="メイリオ" pitchFamily="50" charset="-128"/>
                <a:ea typeface="メイリオ" pitchFamily="50" charset="-128"/>
                <a:cs typeface="メイリオ" pitchFamily="50" charset="-128"/>
              </a:rPr>
              <a:t>/16</a:t>
            </a:r>
          </a:p>
        </p:txBody>
      </p:sp>
    </p:spTree>
    <p:extLst>
      <p:ext uri="{BB962C8B-B14F-4D97-AF65-F5344CB8AC3E}">
        <p14:creationId xmlns:p14="http://schemas.microsoft.com/office/powerpoint/2010/main" val="2628623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cSld name="タイトル スライド">
    <p:spTree>
      <p:nvGrpSpPr>
        <p:cNvPr id="1" name=""/>
        <p:cNvGrpSpPr/>
        <p:nvPr/>
      </p:nvGrpSpPr>
      <p:grpSpPr>
        <a:xfrm>
          <a:off x="0" y="0"/>
          <a:ext cx="0" cy="0"/>
          <a:chOff x="0" y="0"/>
          <a:chExt cx="0" cy="0"/>
        </a:xfrm>
      </p:grpSpPr>
      <p:sp>
        <p:nvSpPr>
          <p:cNvPr id="4" name="Plaque 10"/>
          <p:cNvSpPr/>
          <p:nvPr/>
        </p:nvSpPr>
        <p:spPr>
          <a:xfrm>
            <a:off x="449873" y="476250"/>
            <a:ext cx="3521319" cy="3816350"/>
          </a:xfrm>
          <a:custGeom>
            <a:avLst/>
            <a:gdLst/>
            <a:ahLst/>
            <a:cxnLst/>
            <a:rect l="l" t="t" r="r" b="b"/>
            <a:pathLst>
              <a:path w="5164139" h="5167312">
                <a:moveTo>
                  <a:pt x="160633" y="0"/>
                </a:moveTo>
                <a:lnTo>
                  <a:pt x="4471692" y="0"/>
                </a:lnTo>
                <a:cubicBezTo>
                  <a:pt x="4560407" y="0"/>
                  <a:pt x="4632325" y="71918"/>
                  <a:pt x="4632325" y="160633"/>
                </a:cubicBezTo>
                <a:lnTo>
                  <a:pt x="4632325" y="4389438"/>
                </a:lnTo>
                <a:lnTo>
                  <a:pt x="4637047" y="4389438"/>
                </a:lnTo>
                <a:cubicBezTo>
                  <a:pt x="4637047" y="4430668"/>
                  <a:pt x="4670471" y="4464092"/>
                  <a:pt x="4711701" y="4464092"/>
                </a:cubicBezTo>
                <a:lnTo>
                  <a:pt x="4711701" y="4464579"/>
                </a:lnTo>
                <a:lnTo>
                  <a:pt x="5091727" y="4464579"/>
                </a:lnTo>
                <a:cubicBezTo>
                  <a:pt x="5131719" y="4464579"/>
                  <a:pt x="5164139" y="4496999"/>
                  <a:pt x="5164139" y="4536991"/>
                </a:cubicBezTo>
                <a:lnTo>
                  <a:pt x="5164139" y="5094900"/>
                </a:lnTo>
                <a:cubicBezTo>
                  <a:pt x="5164139" y="5134892"/>
                  <a:pt x="5131719" y="5167312"/>
                  <a:pt x="5091727" y="5167312"/>
                </a:cubicBezTo>
                <a:lnTo>
                  <a:pt x="4546518" y="5167312"/>
                </a:lnTo>
                <a:cubicBezTo>
                  <a:pt x="4506526" y="5167312"/>
                  <a:pt x="4474106" y="5134892"/>
                  <a:pt x="4474106" y="5094900"/>
                </a:cubicBezTo>
                <a:lnTo>
                  <a:pt x="4474106" y="4694237"/>
                </a:lnTo>
                <a:lnTo>
                  <a:pt x="4472030" y="4694237"/>
                </a:lnTo>
                <a:cubicBezTo>
                  <a:pt x="4472030" y="4663315"/>
                  <a:pt x="4453229" y="4636783"/>
                  <a:pt x="4426435" y="4625450"/>
                </a:cubicBezTo>
                <a:lnTo>
                  <a:pt x="4405445" y="4621212"/>
                </a:lnTo>
                <a:lnTo>
                  <a:pt x="160633" y="4621212"/>
                </a:lnTo>
                <a:cubicBezTo>
                  <a:pt x="71918" y="4621212"/>
                  <a:pt x="0" y="4549294"/>
                  <a:pt x="0" y="4460579"/>
                </a:cubicBezTo>
                <a:lnTo>
                  <a:pt x="0" y="160633"/>
                </a:lnTo>
                <a:cubicBezTo>
                  <a:pt x="0" y="71918"/>
                  <a:pt x="71918" y="0"/>
                  <a:pt x="160633" y="0"/>
                </a:cubicBezTo>
                <a:close/>
              </a:path>
            </a:pathLst>
          </a:custGeom>
          <a:solidFill>
            <a:srgbClr val="CF142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eaLnBrk="1" fontAlgn="auto" hangingPunct="1">
              <a:spcBef>
                <a:spcPts val="0"/>
              </a:spcBef>
              <a:spcAft>
                <a:spcPts val="0"/>
              </a:spcAft>
              <a:defRPr/>
            </a:pPr>
            <a:endParaRPr kumimoji="0" lang="en-US" sz="1662" dirty="0">
              <a:solidFill>
                <a:srgbClr val="FFFFFF"/>
              </a:solidFill>
            </a:endParaRPr>
          </a:p>
        </p:txBody>
      </p:sp>
      <p:pic>
        <p:nvPicPr>
          <p:cNvPr id="5" name="Picture 20" descr="RICOH_LOGO"/>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04185" y="477838"/>
            <a:ext cx="1625112"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562716" y="622300"/>
            <a:ext cx="2587869" cy="2735263"/>
          </a:xfrm>
        </p:spPr>
        <p:txBody>
          <a:bodyPr/>
          <a:lstStyle>
            <a:lvl1pPr>
              <a:defRPr sz="3323" b="0">
                <a:solidFill>
                  <a:schemeClr val="bg1"/>
                </a:solidFill>
              </a:defRPr>
            </a:lvl1pPr>
          </a:lstStyle>
          <a:p>
            <a:pPr lvl="0"/>
            <a:r>
              <a:rPr lang="en-US" altLang="ja-JP" noProof="0"/>
              <a:t>MS P</a:t>
            </a:r>
            <a:r>
              <a:rPr lang="ja-JP" altLang="en-US" noProof="0"/>
              <a:t>ゴシック　～</a:t>
            </a:r>
            <a:r>
              <a:rPr lang="en-US" altLang="ja-JP" noProof="0"/>
              <a:t>36pt</a:t>
            </a:r>
          </a:p>
        </p:txBody>
      </p:sp>
      <p:sp>
        <p:nvSpPr>
          <p:cNvPr id="3075" name="Rectangle 3"/>
          <p:cNvSpPr>
            <a:spLocks noGrp="1" noChangeArrowheads="1"/>
          </p:cNvSpPr>
          <p:nvPr>
            <p:ph type="subTitle" idx="1"/>
          </p:nvPr>
        </p:nvSpPr>
        <p:spPr bwMode="auto">
          <a:xfrm>
            <a:off x="505563" y="4106863"/>
            <a:ext cx="3130062" cy="7239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buFont typeface="Wingdings" panose="05000000000000000000" pitchFamily="2" charset="2"/>
              <a:buNone/>
              <a:defRPr sz="1662">
                <a:solidFill>
                  <a:srgbClr val="CF142B"/>
                </a:solidFill>
              </a:defRPr>
            </a:lvl1pPr>
          </a:lstStyle>
          <a:p>
            <a:pPr lvl="0"/>
            <a:r>
              <a:rPr lang="en-US" altLang="ja-JP" noProof="0"/>
              <a:t>MS P</a:t>
            </a:r>
            <a:r>
              <a:rPr lang="ja-JP" altLang="en-US" noProof="0"/>
              <a:t>ゴシック　～</a:t>
            </a:r>
            <a:r>
              <a:rPr lang="en-US" altLang="ja-JP" noProof="0"/>
              <a:t>18pt</a:t>
            </a:r>
          </a:p>
        </p:txBody>
      </p:sp>
      <p:sp>
        <p:nvSpPr>
          <p:cNvPr id="6" name="Slide Number Placeholder 19"/>
          <p:cNvSpPr>
            <a:spLocks noGrp="1"/>
          </p:cNvSpPr>
          <p:nvPr>
            <p:ph type="sldNum" sz="quarter" idx="10"/>
          </p:nvPr>
        </p:nvSpPr>
        <p:spPr>
          <a:xfrm>
            <a:off x="6717330" y="6356367"/>
            <a:ext cx="1969477" cy="365125"/>
          </a:xfrm>
        </p:spPr>
        <p:txBody>
          <a:bodyPr/>
          <a:lstStyle>
            <a:lvl1pPr>
              <a:defRPr sz="831" smtClean="0">
                <a:solidFill>
                  <a:srgbClr val="717171"/>
                </a:solidFill>
              </a:defRPr>
            </a:lvl1pPr>
          </a:lstStyle>
          <a:p>
            <a:pPr>
              <a:defRPr/>
            </a:pPr>
            <a:fld id="{66C36075-A3FB-48B1-9ED7-05852E764042}" type="slidenum">
              <a:rPr lang="en-GB" altLang="ja-JP"/>
              <a:pPr>
                <a:defRPr/>
              </a:pPr>
              <a:t>‹#›</a:t>
            </a:fld>
            <a:endParaRPr lang="en-GB" altLang="ja-JP" dirty="0"/>
          </a:p>
        </p:txBody>
      </p:sp>
    </p:spTree>
    <p:extLst>
      <p:ext uri="{BB962C8B-B14F-4D97-AF65-F5344CB8AC3E}">
        <p14:creationId xmlns:p14="http://schemas.microsoft.com/office/powerpoint/2010/main" val="1588951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Questions Divider">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539554" y="3141040"/>
            <a:ext cx="6194215" cy="648000"/>
          </a:xfrm>
          <a:prstGeom prst="rect">
            <a:avLst/>
          </a:prstGeom>
        </p:spPr>
        <p:txBody>
          <a:bodyPr/>
          <a:lstStyle>
            <a:lvl1pPr algn="l">
              <a:defRPr sz="3200" b="0">
                <a:latin typeface="ＭＳ Ｐゴシック" panose="020B0600070205080204" pitchFamily="50" charset="-128"/>
                <a:ea typeface="ＭＳ Ｐゴシック" panose="020B0600070205080204" pitchFamily="50" charset="-128"/>
              </a:defRPr>
            </a:lvl1pPr>
          </a:lstStyle>
          <a:p>
            <a:r>
              <a:rPr kumimoji="1" lang="ja-JP" altLang="en-US"/>
              <a:t>質 問</a:t>
            </a:r>
          </a:p>
        </p:txBody>
      </p:sp>
      <p:sp>
        <p:nvSpPr>
          <p:cNvPr id="5"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8E91247E-5DCA-47F0-AD80-32B401F78FD5}" type="datetime1">
              <a:rPr lang="en-US" altLang="ja-JP" smtClean="0"/>
              <a:t>6/26/2024</a:t>
            </a:fld>
            <a:endParaRPr lang="ja-JP" altLang="en-US"/>
          </a:p>
        </p:txBody>
      </p:sp>
      <p:sp>
        <p:nvSpPr>
          <p:cNvPr id="8"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3431010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resentation Text Font Size 36pt">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467544" y="620688"/>
            <a:ext cx="2840400" cy="2736000"/>
          </a:xfrm>
          <a:prstGeom prst="rect">
            <a:avLst/>
          </a:prstGeom>
        </p:spPr>
        <p:txBody>
          <a:bodyPr/>
          <a:lstStyle>
            <a:lvl1pPr algn="l">
              <a:defRPr sz="3600">
                <a:solidFill>
                  <a:schemeClr val="bg1"/>
                </a:solidFill>
                <a:latin typeface="Meiryo UI" panose="020B0604030504040204" pitchFamily="50" charset="-128"/>
                <a:ea typeface="Meiryo UI" panose="020B0604030504040204" pitchFamily="50" charset="-128"/>
                <a:cs typeface="Arial" panose="020B0604020202020204" pitchFamily="34" charset="0"/>
              </a:defRPr>
            </a:lvl1pPr>
          </a:lstStyle>
          <a:p>
            <a:r>
              <a:rPr kumimoji="1" lang="ja-JP" altLang="en-US"/>
              <a:t>メインタイトルの入力</a:t>
            </a:r>
          </a:p>
        </p:txBody>
      </p:sp>
      <p:sp>
        <p:nvSpPr>
          <p:cNvPr id="15" name="図プレースホルダー 12"/>
          <p:cNvSpPr>
            <a:spLocks noGrp="1"/>
          </p:cNvSpPr>
          <p:nvPr>
            <p:ph type="pic" sz="quarter" idx="13"/>
          </p:nvPr>
        </p:nvSpPr>
        <p:spPr>
          <a:xfrm>
            <a:off x="4949372" y="2553721"/>
            <a:ext cx="3870779" cy="3744448"/>
          </a:xfrm>
          <a:prstGeom prst="roundRect">
            <a:avLst>
              <a:gd name="adj" fmla="val 3978"/>
            </a:avLst>
          </a:prstGeom>
        </p:spPr>
        <p:txBody>
          <a:bodyPr rtlCol="0">
            <a:normAutofit/>
          </a:bodyPr>
          <a:lstStyle>
            <a:lvl1pPr marL="0" indent="0">
              <a:buNone/>
              <a:defRPr sz="2800" baseline="0">
                <a:solidFill>
                  <a:srgbClr val="000000"/>
                </a:solidFill>
                <a:latin typeface="Arial"/>
              </a:defRPr>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800" b="0" i="0" u="none" strike="noStrike" kern="0" cap="none" spc="0" normalizeH="0" baseline="0" noProof="0">
                <a:ln>
                  <a:noFill/>
                </a:ln>
                <a:solidFill>
                  <a:srgbClr val="000000"/>
                </a:solidFill>
                <a:effectLst/>
                <a:uLnTx/>
                <a:uFillTx/>
                <a:latin typeface="Arial"/>
              </a:rPr>
              <a:t>アイコンをクリックして図を追加</a:t>
            </a:r>
          </a:p>
        </p:txBody>
      </p:sp>
      <p:sp>
        <p:nvSpPr>
          <p:cNvPr id="14" name="Text Placeholder 6"/>
          <p:cNvSpPr>
            <a:spLocks noGrp="1"/>
          </p:cNvSpPr>
          <p:nvPr>
            <p:ph type="body" sz="quarter" idx="16" hasCustomPrompt="1"/>
          </p:nvPr>
        </p:nvSpPr>
        <p:spPr>
          <a:xfrm>
            <a:off x="359230" y="5382986"/>
            <a:ext cx="2950028" cy="320040"/>
          </a:xfrm>
          <a:prstGeom prst="rect">
            <a:avLst/>
          </a:prstGeom>
        </p:spPr>
        <p:txBody>
          <a:bodyPr/>
          <a:lstStyle>
            <a:lvl1pPr>
              <a:buFontTx/>
              <a:buNone/>
              <a:defRPr sz="1600" baseline="0">
                <a:solidFill>
                  <a:srgbClr val="000000"/>
                </a:solidFill>
                <a:latin typeface="ＭＳ Ｐゴシック" panose="020B0600070205080204" pitchFamily="50" charset="-128"/>
                <a:ea typeface="Meiryo UI" panose="020B0604030504040204" pitchFamily="50" charset="-128"/>
              </a:defRPr>
            </a:lvl1pPr>
            <a:lvl2pPr>
              <a:defRPr sz="1600" baseline="0">
                <a:latin typeface="Arial" pitchFamily="34" charset="0"/>
              </a:defRPr>
            </a:lvl2pPr>
            <a:lvl3pPr>
              <a:defRPr sz="1600" baseline="0">
                <a:latin typeface="Arial" pitchFamily="34" charset="0"/>
              </a:defRPr>
            </a:lvl3pPr>
            <a:lvl4pPr>
              <a:defRPr sz="1600" baseline="0">
                <a:latin typeface="Arial" pitchFamily="34" charset="0"/>
              </a:defRPr>
            </a:lvl4pPr>
            <a:lvl5pPr>
              <a:defRPr sz="1600" baseline="0">
                <a:latin typeface="Arial" pitchFamily="34" charset="0"/>
              </a:defRPr>
            </a:lvl5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a:ln>
                  <a:noFill/>
                </a:ln>
                <a:solidFill>
                  <a:srgbClr val="000000"/>
                </a:solidFill>
                <a:effectLst/>
                <a:uLnTx/>
                <a:uFillTx/>
                <a:latin typeface="Arial" pitchFamily="34" charset="0"/>
              </a:rPr>
              <a:t>20</a:t>
            </a:r>
            <a:r>
              <a:rPr kumimoji="0" lang="en-US" altLang="ja-JP" sz="1600" b="0" i="0" u="none" strike="noStrike" kern="0" cap="none" spc="0" normalizeH="0" baseline="0" noProof="0">
                <a:ln>
                  <a:noFill/>
                </a:ln>
                <a:solidFill>
                  <a:srgbClr val="000000"/>
                </a:solidFill>
                <a:effectLst/>
                <a:uLnTx/>
                <a:uFillTx/>
                <a:latin typeface="Arial" pitchFamily="34" charset="0"/>
              </a:rPr>
              <a:t>14</a:t>
            </a:r>
            <a:r>
              <a:rPr kumimoji="0" lang="ja-JP" altLang="en-US" sz="1600" b="0" i="0" u="none" strike="noStrike" kern="0" cap="none" spc="0" normalizeH="0" baseline="0" noProof="0">
                <a:ln>
                  <a:noFill/>
                </a:ln>
                <a:solidFill>
                  <a:srgbClr val="000000"/>
                </a:solidFill>
                <a:effectLst/>
                <a:uLnTx/>
                <a:uFillTx/>
                <a:latin typeface="Arial" pitchFamily="34" charset="0"/>
              </a:rPr>
              <a:t>年○月○日</a:t>
            </a:r>
            <a:endParaRPr kumimoji="0" lang="en-GB" sz="1600" b="0" i="0" u="none" strike="noStrike" kern="0" cap="none" spc="0" normalizeH="0" baseline="0" noProof="0">
              <a:ln>
                <a:noFill/>
              </a:ln>
              <a:solidFill>
                <a:srgbClr val="000000"/>
              </a:solidFill>
              <a:effectLst/>
              <a:uLnTx/>
              <a:uFillTx/>
              <a:latin typeface="Arial" pitchFamily="34" charset="0"/>
            </a:endParaRPr>
          </a:p>
        </p:txBody>
      </p:sp>
      <p:sp>
        <p:nvSpPr>
          <p:cNvPr id="18" name="Text Placeholder 6"/>
          <p:cNvSpPr>
            <a:spLocks noGrp="1"/>
          </p:cNvSpPr>
          <p:nvPr>
            <p:ph type="body" sz="quarter" idx="17" hasCustomPrompt="1"/>
          </p:nvPr>
        </p:nvSpPr>
        <p:spPr>
          <a:xfrm>
            <a:off x="357748" y="5988685"/>
            <a:ext cx="2952179" cy="320040"/>
          </a:xfrm>
          <a:prstGeom prst="rect">
            <a:avLst/>
          </a:prstGeom>
        </p:spPr>
        <p:txBody>
          <a:bodyPr/>
          <a:lstStyle>
            <a:lvl1pPr>
              <a:buFontTx/>
              <a:buNone/>
              <a:defRPr sz="1600" baseline="0">
                <a:solidFill>
                  <a:srgbClr val="000000"/>
                </a:solidFill>
                <a:latin typeface="ＭＳ Ｐゴシック" panose="020B0600070205080204" pitchFamily="50" charset="-128"/>
                <a:ea typeface="ＭＳ Ｐゴシック" panose="020B0600070205080204" pitchFamily="50" charset="-128"/>
              </a:defRPr>
            </a:lvl1pPr>
            <a:lvl2pPr>
              <a:defRPr sz="1600" baseline="0">
                <a:latin typeface="Arial" pitchFamily="34" charset="0"/>
              </a:defRPr>
            </a:lvl2pPr>
            <a:lvl3pPr>
              <a:defRPr sz="1600" baseline="0">
                <a:latin typeface="Arial" pitchFamily="34" charset="0"/>
              </a:defRPr>
            </a:lvl3pPr>
            <a:lvl4pPr>
              <a:defRPr sz="1600" baseline="0">
                <a:latin typeface="Arial" pitchFamily="34" charset="0"/>
              </a:defRPr>
            </a:lvl4pPr>
            <a:lvl5pPr>
              <a:defRPr sz="1600" baseline="0">
                <a:latin typeface="Arial" pitchFamily="34" charset="0"/>
              </a:defRPr>
            </a:lvl5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a:ln>
                  <a:noFill/>
                </a:ln>
                <a:solidFill>
                  <a:srgbClr val="000000"/>
                </a:solidFill>
                <a:effectLst/>
                <a:uLnTx/>
                <a:uFillTx/>
                <a:latin typeface="Arial" pitchFamily="34" charset="0"/>
              </a:rPr>
              <a:t>○○○事業部（サブタイトル）</a:t>
            </a:r>
            <a:endParaRPr kumimoji="0" lang="en-GB" sz="1600" b="0" i="0" u="none" strike="noStrike" kern="0" cap="none" spc="0" normalizeH="0" baseline="0" noProof="0">
              <a:ln>
                <a:noFill/>
              </a:ln>
              <a:solidFill>
                <a:srgbClr val="000000"/>
              </a:solidFill>
              <a:effectLst/>
              <a:uLnTx/>
              <a:uFillTx/>
              <a:latin typeface="Arial" pitchFamily="34" charset="0"/>
            </a:endParaRPr>
          </a:p>
        </p:txBody>
      </p:sp>
      <p:sp>
        <p:nvSpPr>
          <p:cNvPr id="19" name="テキスト プレースホルダー 7"/>
          <p:cNvSpPr>
            <a:spLocks noGrp="1"/>
          </p:cNvSpPr>
          <p:nvPr>
            <p:ph type="body" sz="quarter" idx="18" hasCustomPrompt="1"/>
          </p:nvPr>
        </p:nvSpPr>
        <p:spPr>
          <a:xfrm>
            <a:off x="348343" y="3871731"/>
            <a:ext cx="2952750" cy="723600"/>
          </a:xfrm>
          <a:prstGeom prst="rect">
            <a:avLst/>
          </a:prstGeom>
        </p:spPr>
        <p:txBody>
          <a:bodyPr/>
          <a:lstStyle>
            <a:lvl1pPr marL="0" marR="0" indent="0" defTabSz="432000" eaLnBrk="1" fontAlgn="auto" latinLnBrk="0" hangingPunct="1">
              <a:lnSpc>
                <a:spcPct val="100000"/>
              </a:lnSpc>
              <a:spcBef>
                <a:spcPts val="0"/>
              </a:spcBef>
              <a:spcAft>
                <a:spcPts val="0"/>
              </a:spcAft>
              <a:buClrTx/>
              <a:buSzTx/>
              <a:buFontTx/>
              <a:buNone/>
              <a:tabLst/>
              <a:defRPr sz="3200" baseline="0">
                <a:latin typeface="ＭＳ Ｐゴシック" panose="020B0600070205080204" pitchFamily="50" charset="-128"/>
                <a:ea typeface="Meiryo UI" panose="020B0604030504040204" pitchFamily="50" charset="-128"/>
              </a:defRPr>
            </a:lvl1pPr>
          </a:lstStyle>
          <a:p>
            <a:pPr marL="0" marR="0" lvl="0" indent="0" defTabSz="4320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a:ln>
                  <a:noFill/>
                </a:ln>
                <a:solidFill>
                  <a:srgbClr val="CF142B"/>
                </a:solidFill>
                <a:effectLst/>
                <a:uLnTx/>
                <a:uFillTx/>
                <a:latin typeface="Arial" pitchFamily="34" charset="0"/>
              </a:rPr>
              <a:t>オプション　サブ　タイトル</a:t>
            </a:r>
            <a:endParaRPr kumimoji="0" lang="en-GB" altLang="ja-JP" sz="1800" b="0" i="0" u="none" strike="noStrike" kern="0" cap="none" spc="0" normalizeH="0" baseline="0" noProof="0">
              <a:ln>
                <a:noFill/>
              </a:ln>
              <a:solidFill>
                <a:srgbClr val="CF142B"/>
              </a:solidFill>
              <a:effectLst/>
              <a:uLnTx/>
              <a:uFillTx/>
              <a:latin typeface="Arial" pitchFamily="34" charset="0"/>
            </a:endParaRPr>
          </a:p>
        </p:txBody>
      </p:sp>
      <p:sp>
        <p:nvSpPr>
          <p:cNvPr id="10" name="日付プレースホルダー 3"/>
          <p:cNvSpPr>
            <a:spLocks noGrp="1"/>
          </p:cNvSpPr>
          <p:nvPr>
            <p:ph type="dt" sz="half" idx="10"/>
          </p:nvPr>
        </p:nvSpPr>
        <p:spPr>
          <a:xfrm>
            <a:off x="377825" y="6507434"/>
            <a:ext cx="954000" cy="183600"/>
          </a:xfrm>
        </p:spPr>
        <p:txBody>
          <a:bodyPr/>
          <a:lstStyle>
            <a:lvl1pPr>
              <a:defRPr lang="en-GB" altLang="ja-JP" sz="600" kern="0" baseline="0" smtClean="0">
                <a:solidFill>
                  <a:srgbClr val="717171"/>
                </a:solidFill>
                <a:latin typeface="Arial" pitchFamily="34" charset="0"/>
              </a:defRPr>
            </a:lvl1pPr>
          </a:lstStyle>
          <a:p>
            <a:fld id="{D7F0E5C0-A80A-42AD-A16A-00A7B984DCD7}" type="datetime1">
              <a:rPr lang="en-US" altLang="ja-JP" smtClean="0"/>
              <a:t>6/26/2024</a:t>
            </a:fld>
            <a:endParaRPr lang="ja-JP" altLang="en-US"/>
          </a:p>
        </p:txBody>
      </p:sp>
      <p:sp>
        <p:nvSpPr>
          <p:cNvPr id="11" name="フッター プレースホルダー 4"/>
          <p:cNvSpPr>
            <a:spLocks noGrp="1"/>
          </p:cNvSpPr>
          <p:nvPr>
            <p:ph type="ftr" sz="quarter" idx="11"/>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12" name="スライド番号プレースホルダー 5"/>
          <p:cNvSpPr>
            <a:spLocks noGrp="1"/>
          </p:cNvSpPr>
          <p:nvPr>
            <p:ph type="sldNum" sz="quarter" idx="12"/>
          </p:nvPr>
        </p:nvSpPr>
        <p:spPr>
          <a:xfrm>
            <a:off x="6677838" y="6507434"/>
            <a:ext cx="2131200" cy="183600"/>
          </a:xfrm>
        </p:spPr>
        <p:txBody>
          <a:bodyPr/>
          <a:lstStyle/>
          <a:p>
            <a:fld id="{72A98194-5DC2-436A-AA23-87554DAA05F1}" type="slidenum">
              <a:rPr kumimoji="1" lang="ja-JP" altLang="en-US" smtClean="0"/>
              <a:t>‹#›</a:t>
            </a:fld>
            <a:endParaRPr kumimoji="1" lang="ja-JP" altLang="en-US"/>
          </a:p>
        </p:txBody>
      </p:sp>
    </p:spTree>
    <p:extLst>
      <p:ext uri="{BB962C8B-B14F-4D97-AF65-F5344CB8AC3E}">
        <p14:creationId xmlns:p14="http://schemas.microsoft.com/office/powerpoint/2010/main" val="28460905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539554" y="3141040"/>
            <a:ext cx="6194215" cy="648000"/>
          </a:xfrm>
          <a:prstGeom prst="rect">
            <a:avLst/>
          </a:prstGeom>
        </p:spPr>
        <p:txBody>
          <a:bodyPr/>
          <a:lstStyle>
            <a:lvl1pPr algn="l">
              <a:defRPr sz="3200" b="0">
                <a:latin typeface="ＭＳ Ｐゴシック" panose="020B0600070205080204" pitchFamily="50" charset="-128"/>
                <a:ea typeface="ＭＳ Ｐゴシック" panose="020B0600070205080204" pitchFamily="50" charset="-128"/>
              </a:defRPr>
            </a:lvl1pPr>
          </a:lstStyle>
          <a:p>
            <a:r>
              <a:rPr kumimoji="1" lang="ja-JP" altLang="en-US"/>
              <a:t>ご清聴ありがとうございました。</a:t>
            </a:r>
          </a:p>
        </p:txBody>
      </p:sp>
      <p:sp>
        <p:nvSpPr>
          <p:cNvPr id="5"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AB6D199F-46E5-4559-899A-C9D5DDD0248D}" type="datetime1">
              <a:rPr lang="en-US" altLang="ja-JP" smtClean="0"/>
              <a:t>6/26/2024</a:t>
            </a:fld>
            <a:endParaRPr lang="ja-JP" altLang="en-US"/>
          </a:p>
        </p:txBody>
      </p:sp>
      <p:sp>
        <p:nvSpPr>
          <p:cNvPr id="8"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615570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6" name="タイトル 5"/>
          <p:cNvSpPr>
            <a:spLocks noGrp="1"/>
          </p:cNvSpPr>
          <p:nvPr>
            <p:ph type="title" hasCustomPrompt="1"/>
          </p:nvPr>
        </p:nvSpPr>
        <p:spPr>
          <a:xfrm>
            <a:off x="1134288" y="203832"/>
            <a:ext cx="6030000" cy="633600"/>
          </a:xfrm>
          <a:prstGeom prst="rect">
            <a:avLst/>
          </a:prstGeom>
        </p:spPr>
        <p:txBody>
          <a:bodyPr/>
          <a:lstStyle>
            <a:lvl1pPr algn="l">
              <a:defRPr sz="3200" b="1">
                <a:latin typeface="ＭＳ Ｐゴシック" panose="020B0600070205080204" pitchFamily="50" charset="-128"/>
                <a:ea typeface="ＭＳ Ｐゴシック" panose="020B0600070205080204" pitchFamily="50" charset="-128"/>
              </a:defRPr>
            </a:lvl1pPr>
          </a:lstStyle>
          <a:p>
            <a:r>
              <a:rPr kumimoji="1" lang="ja-JP" altLang="en-US"/>
              <a:t>イマジネーションバルーン</a:t>
            </a:r>
          </a:p>
        </p:txBody>
      </p:sp>
      <p:sp>
        <p:nvSpPr>
          <p:cNvPr id="10"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5210C8FA-610F-4592-B930-191CCD0C0B61}" type="datetime1">
              <a:rPr lang="en-US" altLang="ja-JP" smtClean="0"/>
              <a:t>6/26/2024</a:t>
            </a:fld>
            <a:endParaRPr lang="ja-JP" altLang="en-US"/>
          </a:p>
        </p:txBody>
      </p:sp>
      <p:sp>
        <p:nvSpPr>
          <p:cNvPr id="11"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12"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23565669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6" name="タイトル 5"/>
          <p:cNvSpPr>
            <a:spLocks noGrp="1"/>
          </p:cNvSpPr>
          <p:nvPr>
            <p:ph type="title" hasCustomPrompt="1"/>
          </p:nvPr>
        </p:nvSpPr>
        <p:spPr>
          <a:xfrm>
            <a:off x="1134288" y="203832"/>
            <a:ext cx="6030000" cy="633600"/>
          </a:xfrm>
          <a:prstGeom prst="rect">
            <a:avLst/>
          </a:prstGeom>
        </p:spPr>
        <p:txBody>
          <a:bodyPr/>
          <a:lstStyle>
            <a:lvl1pPr marL="0" marR="0" indent="0" algn="l" defTabSz="914400" eaLnBrk="1" fontAlgn="auto" latinLnBrk="0" hangingPunct="1">
              <a:lnSpc>
                <a:spcPct val="100000"/>
              </a:lnSpc>
              <a:spcBef>
                <a:spcPts val="0"/>
              </a:spcBef>
              <a:spcAft>
                <a:spcPts val="0"/>
              </a:spcAft>
              <a:tabLst/>
              <a:defRPr sz="3200" b="1">
                <a:latin typeface="ＭＳ Ｐゴシック" panose="020B0600070205080204" pitchFamily="50" charset="-128"/>
                <a:ea typeface="ＭＳ Ｐゴシック" panose="020B0600070205080204" pitchFamily="50" charset="-128"/>
              </a:defRPr>
            </a:lvl1pPr>
          </a:lstStyle>
          <a:p>
            <a:pPr marL="0" marR="0" lvl="0" indent="0" defTabSz="914400" eaLnBrk="1" fontAlgn="auto" latinLnBrk="0" hangingPunct="1">
              <a:lnSpc>
                <a:spcPct val="100000"/>
              </a:lnSpc>
              <a:spcBef>
                <a:spcPts val="0"/>
              </a:spcBef>
              <a:spcAft>
                <a:spcPts val="0"/>
              </a:spcAft>
              <a:tabLst/>
              <a:defRPr/>
            </a:pPr>
            <a:r>
              <a:rPr kumimoji="0" lang="ja-JP" altLang="en-US" sz="3200" b="1" i="0" u="none" strike="noStrike" kern="0" cap="none" spc="0" normalizeH="0" baseline="0" noProof="0">
                <a:ln>
                  <a:noFill/>
                </a:ln>
                <a:solidFill>
                  <a:srgbClr val="000000"/>
                </a:solidFill>
                <a:effectLst/>
                <a:uLnTx/>
                <a:uFillTx/>
                <a:latin typeface="Arial" pitchFamily="34" charset="0"/>
              </a:rPr>
              <a:t>内容ページタイトル</a:t>
            </a:r>
            <a:endParaRPr kumimoji="0" lang="en-GB" altLang="ja-JP" sz="3200" b="1" i="0" u="none" strike="noStrike" kern="0" cap="none" spc="0" normalizeH="0" baseline="0" noProof="0">
              <a:ln>
                <a:noFill/>
              </a:ln>
              <a:solidFill>
                <a:srgbClr val="000000"/>
              </a:solidFill>
              <a:effectLst/>
              <a:uLnTx/>
              <a:uFillTx/>
              <a:latin typeface="Arial" pitchFamily="34" charset="0"/>
            </a:endParaRPr>
          </a:p>
        </p:txBody>
      </p:sp>
      <p:sp>
        <p:nvSpPr>
          <p:cNvPr id="10"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24168B05-73FA-40E8-B828-B2B48E034CB2}" type="datetime1">
              <a:rPr lang="en-US" altLang="ja-JP" smtClean="0"/>
              <a:t>6/26/2024</a:t>
            </a:fld>
            <a:endParaRPr lang="ja-JP" altLang="en-US"/>
          </a:p>
        </p:txBody>
      </p:sp>
      <p:sp>
        <p:nvSpPr>
          <p:cNvPr id="11"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12"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26318032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Logo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6330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lour Palette">
    <p:spTree>
      <p:nvGrpSpPr>
        <p:cNvPr id="1" name=""/>
        <p:cNvGrpSpPr/>
        <p:nvPr/>
      </p:nvGrpSpPr>
      <p:grpSpPr>
        <a:xfrm>
          <a:off x="0" y="0"/>
          <a:ext cx="0" cy="0"/>
          <a:chOff x="0" y="0"/>
          <a:chExt cx="0" cy="0"/>
        </a:xfrm>
      </p:grpSpPr>
      <p:sp>
        <p:nvSpPr>
          <p:cNvPr id="4" name="Plaque 10"/>
          <p:cNvSpPr/>
          <p:nvPr userDrawn="1"/>
        </p:nvSpPr>
        <p:spPr>
          <a:xfrm>
            <a:off x="1161733" y="1737043"/>
            <a:ext cx="1547495" cy="1548446"/>
          </a:xfrm>
          <a:custGeom>
            <a:avLst/>
            <a:gdLst/>
            <a:ahLst/>
            <a:cxnLst/>
            <a:rect l="l" t="t" r="r" b="b"/>
            <a:pathLst>
              <a:path w="5164139" h="5167312">
                <a:moveTo>
                  <a:pt x="160633" y="0"/>
                </a:moveTo>
                <a:lnTo>
                  <a:pt x="4471692" y="0"/>
                </a:lnTo>
                <a:cubicBezTo>
                  <a:pt x="4560407" y="0"/>
                  <a:pt x="4632325" y="71918"/>
                  <a:pt x="4632325" y="160633"/>
                </a:cubicBezTo>
                <a:lnTo>
                  <a:pt x="4632325" y="4389438"/>
                </a:lnTo>
                <a:lnTo>
                  <a:pt x="4637047" y="4389438"/>
                </a:lnTo>
                <a:cubicBezTo>
                  <a:pt x="4637047" y="4430668"/>
                  <a:pt x="4670471" y="4464092"/>
                  <a:pt x="4711701" y="4464092"/>
                </a:cubicBezTo>
                <a:lnTo>
                  <a:pt x="4711701" y="4464579"/>
                </a:lnTo>
                <a:lnTo>
                  <a:pt x="5091727" y="4464579"/>
                </a:lnTo>
                <a:cubicBezTo>
                  <a:pt x="5131719" y="4464579"/>
                  <a:pt x="5164139" y="4496999"/>
                  <a:pt x="5164139" y="4536991"/>
                </a:cubicBezTo>
                <a:lnTo>
                  <a:pt x="5164139" y="5094900"/>
                </a:lnTo>
                <a:cubicBezTo>
                  <a:pt x="5164139" y="5134892"/>
                  <a:pt x="5131719" y="5167312"/>
                  <a:pt x="5091727" y="5167312"/>
                </a:cubicBezTo>
                <a:lnTo>
                  <a:pt x="4546518" y="5167312"/>
                </a:lnTo>
                <a:cubicBezTo>
                  <a:pt x="4506526" y="5167312"/>
                  <a:pt x="4474106" y="5134892"/>
                  <a:pt x="4474106" y="5094900"/>
                </a:cubicBezTo>
                <a:lnTo>
                  <a:pt x="4474106" y="4694237"/>
                </a:lnTo>
                <a:lnTo>
                  <a:pt x="4472030" y="4694237"/>
                </a:lnTo>
                <a:cubicBezTo>
                  <a:pt x="4472030" y="4663315"/>
                  <a:pt x="4453229" y="4636783"/>
                  <a:pt x="4426435" y="4625450"/>
                </a:cubicBezTo>
                <a:lnTo>
                  <a:pt x="4405445" y="4621212"/>
                </a:lnTo>
                <a:lnTo>
                  <a:pt x="160633" y="4621212"/>
                </a:lnTo>
                <a:cubicBezTo>
                  <a:pt x="71918" y="4621212"/>
                  <a:pt x="0" y="4549294"/>
                  <a:pt x="0" y="4460579"/>
                </a:cubicBezTo>
                <a:lnTo>
                  <a:pt x="0" y="160633"/>
                </a:lnTo>
                <a:cubicBezTo>
                  <a:pt x="0" y="71918"/>
                  <a:pt x="71918" y="0"/>
                  <a:pt x="160633" y="0"/>
                </a:cubicBezTo>
                <a:close/>
              </a:path>
            </a:pathLst>
          </a:cu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prstClr val="white"/>
              </a:solidFill>
            </a:endParaRPr>
          </a:p>
        </p:txBody>
      </p:sp>
      <p:sp>
        <p:nvSpPr>
          <p:cNvPr id="5" name="Plaque 10"/>
          <p:cNvSpPr/>
          <p:nvPr userDrawn="1"/>
        </p:nvSpPr>
        <p:spPr>
          <a:xfrm>
            <a:off x="2387028" y="4311652"/>
            <a:ext cx="1173076" cy="1173797"/>
          </a:xfrm>
          <a:custGeom>
            <a:avLst/>
            <a:gdLst/>
            <a:ahLst/>
            <a:cxnLst/>
            <a:rect l="l" t="t" r="r" b="b"/>
            <a:pathLst>
              <a:path w="5164139" h="5167312">
                <a:moveTo>
                  <a:pt x="160633" y="0"/>
                </a:moveTo>
                <a:lnTo>
                  <a:pt x="4471692" y="0"/>
                </a:lnTo>
                <a:cubicBezTo>
                  <a:pt x="4560407" y="0"/>
                  <a:pt x="4632325" y="71918"/>
                  <a:pt x="4632325" y="160633"/>
                </a:cubicBezTo>
                <a:lnTo>
                  <a:pt x="4632325" y="4389438"/>
                </a:lnTo>
                <a:lnTo>
                  <a:pt x="4637047" y="4389438"/>
                </a:lnTo>
                <a:cubicBezTo>
                  <a:pt x="4637047" y="4430668"/>
                  <a:pt x="4670471" y="4464092"/>
                  <a:pt x="4711701" y="4464092"/>
                </a:cubicBezTo>
                <a:lnTo>
                  <a:pt x="4711701" y="4464579"/>
                </a:lnTo>
                <a:lnTo>
                  <a:pt x="5091727" y="4464579"/>
                </a:lnTo>
                <a:cubicBezTo>
                  <a:pt x="5131719" y="4464579"/>
                  <a:pt x="5164139" y="4496999"/>
                  <a:pt x="5164139" y="4536991"/>
                </a:cubicBezTo>
                <a:lnTo>
                  <a:pt x="5164139" y="5094900"/>
                </a:lnTo>
                <a:cubicBezTo>
                  <a:pt x="5164139" y="5134892"/>
                  <a:pt x="5131719" y="5167312"/>
                  <a:pt x="5091727" y="5167312"/>
                </a:cubicBezTo>
                <a:lnTo>
                  <a:pt x="4546518" y="5167312"/>
                </a:lnTo>
                <a:cubicBezTo>
                  <a:pt x="4506526" y="5167312"/>
                  <a:pt x="4474106" y="5134892"/>
                  <a:pt x="4474106" y="5094900"/>
                </a:cubicBezTo>
                <a:lnTo>
                  <a:pt x="4474106" y="4694237"/>
                </a:lnTo>
                <a:lnTo>
                  <a:pt x="4472030" y="4694237"/>
                </a:lnTo>
                <a:cubicBezTo>
                  <a:pt x="4472030" y="4663315"/>
                  <a:pt x="4453229" y="4636783"/>
                  <a:pt x="4426435" y="4625450"/>
                </a:cubicBezTo>
                <a:lnTo>
                  <a:pt x="4405445" y="4621212"/>
                </a:lnTo>
                <a:lnTo>
                  <a:pt x="160633" y="4621212"/>
                </a:lnTo>
                <a:cubicBezTo>
                  <a:pt x="71918" y="4621212"/>
                  <a:pt x="0" y="4549294"/>
                  <a:pt x="0" y="4460579"/>
                </a:cubicBezTo>
                <a:lnTo>
                  <a:pt x="0" y="160633"/>
                </a:lnTo>
                <a:cubicBezTo>
                  <a:pt x="0" y="71918"/>
                  <a:pt x="71918" y="0"/>
                  <a:pt x="160633" y="0"/>
                </a:cubicBezTo>
                <a:close/>
              </a:path>
            </a:pathLst>
          </a:cu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prstClr val="white"/>
              </a:solidFill>
            </a:endParaRPr>
          </a:p>
        </p:txBody>
      </p:sp>
      <p:sp>
        <p:nvSpPr>
          <p:cNvPr id="6" name="Plaque 10"/>
          <p:cNvSpPr/>
          <p:nvPr userDrawn="1"/>
        </p:nvSpPr>
        <p:spPr>
          <a:xfrm>
            <a:off x="4102542" y="4311650"/>
            <a:ext cx="1169987" cy="1170706"/>
          </a:xfrm>
          <a:custGeom>
            <a:avLst/>
            <a:gdLst/>
            <a:ahLst/>
            <a:cxnLst/>
            <a:rect l="l" t="t" r="r" b="b"/>
            <a:pathLst>
              <a:path w="5164139" h="5167312">
                <a:moveTo>
                  <a:pt x="160633" y="0"/>
                </a:moveTo>
                <a:lnTo>
                  <a:pt x="4471692" y="0"/>
                </a:lnTo>
                <a:cubicBezTo>
                  <a:pt x="4560407" y="0"/>
                  <a:pt x="4632325" y="71918"/>
                  <a:pt x="4632325" y="160633"/>
                </a:cubicBezTo>
                <a:lnTo>
                  <a:pt x="4632325" y="4389438"/>
                </a:lnTo>
                <a:lnTo>
                  <a:pt x="4637047" y="4389438"/>
                </a:lnTo>
                <a:cubicBezTo>
                  <a:pt x="4637047" y="4430668"/>
                  <a:pt x="4670471" y="4464092"/>
                  <a:pt x="4711701" y="4464092"/>
                </a:cubicBezTo>
                <a:lnTo>
                  <a:pt x="4711701" y="4464579"/>
                </a:lnTo>
                <a:lnTo>
                  <a:pt x="5091727" y="4464579"/>
                </a:lnTo>
                <a:cubicBezTo>
                  <a:pt x="5131719" y="4464579"/>
                  <a:pt x="5164139" y="4496999"/>
                  <a:pt x="5164139" y="4536991"/>
                </a:cubicBezTo>
                <a:lnTo>
                  <a:pt x="5164139" y="5094900"/>
                </a:lnTo>
                <a:cubicBezTo>
                  <a:pt x="5164139" y="5134892"/>
                  <a:pt x="5131719" y="5167312"/>
                  <a:pt x="5091727" y="5167312"/>
                </a:cubicBezTo>
                <a:lnTo>
                  <a:pt x="4546518" y="5167312"/>
                </a:lnTo>
                <a:cubicBezTo>
                  <a:pt x="4506526" y="5167312"/>
                  <a:pt x="4474106" y="5134892"/>
                  <a:pt x="4474106" y="5094900"/>
                </a:cubicBezTo>
                <a:lnTo>
                  <a:pt x="4474106" y="4694237"/>
                </a:lnTo>
                <a:lnTo>
                  <a:pt x="4472030" y="4694237"/>
                </a:lnTo>
                <a:cubicBezTo>
                  <a:pt x="4472030" y="4663315"/>
                  <a:pt x="4453229" y="4636783"/>
                  <a:pt x="4426435" y="4625450"/>
                </a:cubicBezTo>
                <a:lnTo>
                  <a:pt x="4405445" y="4621212"/>
                </a:lnTo>
                <a:lnTo>
                  <a:pt x="160633" y="4621212"/>
                </a:lnTo>
                <a:cubicBezTo>
                  <a:pt x="71918" y="4621212"/>
                  <a:pt x="0" y="4549294"/>
                  <a:pt x="0" y="4460579"/>
                </a:cubicBezTo>
                <a:lnTo>
                  <a:pt x="0" y="160633"/>
                </a:lnTo>
                <a:cubicBezTo>
                  <a:pt x="0" y="71918"/>
                  <a:pt x="71918" y="0"/>
                  <a:pt x="160633" y="0"/>
                </a:cubicBezTo>
                <a:close/>
              </a:path>
            </a:pathLst>
          </a:custGeom>
          <a:solidFill>
            <a:srgbClr val="B7D3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prstClr val="white"/>
              </a:solidFill>
            </a:endParaRPr>
          </a:p>
        </p:txBody>
      </p:sp>
      <p:sp>
        <p:nvSpPr>
          <p:cNvPr id="8" name="Plaque 10"/>
          <p:cNvSpPr/>
          <p:nvPr userDrawn="1"/>
        </p:nvSpPr>
        <p:spPr>
          <a:xfrm>
            <a:off x="5814967" y="4311650"/>
            <a:ext cx="1194434" cy="1195168"/>
          </a:xfrm>
          <a:custGeom>
            <a:avLst/>
            <a:gdLst/>
            <a:ahLst/>
            <a:cxnLst/>
            <a:rect l="l" t="t" r="r" b="b"/>
            <a:pathLst>
              <a:path w="5164139" h="5167312">
                <a:moveTo>
                  <a:pt x="160633" y="0"/>
                </a:moveTo>
                <a:lnTo>
                  <a:pt x="4471692" y="0"/>
                </a:lnTo>
                <a:cubicBezTo>
                  <a:pt x="4560407" y="0"/>
                  <a:pt x="4632325" y="71918"/>
                  <a:pt x="4632325" y="160633"/>
                </a:cubicBezTo>
                <a:lnTo>
                  <a:pt x="4632325" y="4389438"/>
                </a:lnTo>
                <a:lnTo>
                  <a:pt x="4637047" y="4389438"/>
                </a:lnTo>
                <a:cubicBezTo>
                  <a:pt x="4637047" y="4430668"/>
                  <a:pt x="4670471" y="4464092"/>
                  <a:pt x="4711701" y="4464092"/>
                </a:cubicBezTo>
                <a:lnTo>
                  <a:pt x="4711701" y="4464579"/>
                </a:lnTo>
                <a:lnTo>
                  <a:pt x="5091727" y="4464579"/>
                </a:lnTo>
                <a:cubicBezTo>
                  <a:pt x="5131719" y="4464579"/>
                  <a:pt x="5164139" y="4496999"/>
                  <a:pt x="5164139" y="4536991"/>
                </a:cubicBezTo>
                <a:lnTo>
                  <a:pt x="5164139" y="5094900"/>
                </a:lnTo>
                <a:cubicBezTo>
                  <a:pt x="5164139" y="5134892"/>
                  <a:pt x="5131719" y="5167312"/>
                  <a:pt x="5091727" y="5167312"/>
                </a:cubicBezTo>
                <a:lnTo>
                  <a:pt x="4546518" y="5167312"/>
                </a:lnTo>
                <a:cubicBezTo>
                  <a:pt x="4506526" y="5167312"/>
                  <a:pt x="4474106" y="5134892"/>
                  <a:pt x="4474106" y="5094900"/>
                </a:cubicBezTo>
                <a:lnTo>
                  <a:pt x="4474106" y="4694237"/>
                </a:lnTo>
                <a:lnTo>
                  <a:pt x="4472030" y="4694237"/>
                </a:lnTo>
                <a:cubicBezTo>
                  <a:pt x="4472030" y="4663315"/>
                  <a:pt x="4453229" y="4636783"/>
                  <a:pt x="4426435" y="4625450"/>
                </a:cubicBezTo>
                <a:lnTo>
                  <a:pt x="4405445" y="4621212"/>
                </a:lnTo>
                <a:lnTo>
                  <a:pt x="160633" y="4621212"/>
                </a:lnTo>
                <a:cubicBezTo>
                  <a:pt x="71918" y="4621212"/>
                  <a:pt x="0" y="4549294"/>
                  <a:pt x="0" y="4460579"/>
                </a:cubicBezTo>
                <a:lnTo>
                  <a:pt x="0" y="160633"/>
                </a:lnTo>
                <a:cubicBezTo>
                  <a:pt x="0" y="71918"/>
                  <a:pt x="71918" y="0"/>
                  <a:pt x="160633" y="0"/>
                </a:cubicBezTo>
                <a:close/>
              </a:path>
            </a:pathLst>
          </a:custGeom>
          <a:solidFill>
            <a:srgbClr val="45BDC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prstClr val="white"/>
              </a:solidFill>
            </a:endParaRPr>
          </a:p>
        </p:txBody>
      </p:sp>
      <p:sp>
        <p:nvSpPr>
          <p:cNvPr id="9" name="Plaque 10"/>
          <p:cNvSpPr/>
          <p:nvPr userDrawn="1"/>
        </p:nvSpPr>
        <p:spPr>
          <a:xfrm>
            <a:off x="7551839" y="4311650"/>
            <a:ext cx="1196874" cy="1197610"/>
          </a:xfrm>
          <a:custGeom>
            <a:avLst/>
            <a:gdLst/>
            <a:ahLst/>
            <a:cxnLst/>
            <a:rect l="l" t="t" r="r" b="b"/>
            <a:pathLst>
              <a:path w="5164139" h="5167312">
                <a:moveTo>
                  <a:pt x="160633" y="0"/>
                </a:moveTo>
                <a:lnTo>
                  <a:pt x="4471692" y="0"/>
                </a:lnTo>
                <a:cubicBezTo>
                  <a:pt x="4560407" y="0"/>
                  <a:pt x="4632325" y="71918"/>
                  <a:pt x="4632325" y="160633"/>
                </a:cubicBezTo>
                <a:lnTo>
                  <a:pt x="4632325" y="4389438"/>
                </a:lnTo>
                <a:lnTo>
                  <a:pt x="4637047" y="4389438"/>
                </a:lnTo>
                <a:cubicBezTo>
                  <a:pt x="4637047" y="4430668"/>
                  <a:pt x="4670471" y="4464092"/>
                  <a:pt x="4711701" y="4464092"/>
                </a:cubicBezTo>
                <a:lnTo>
                  <a:pt x="4711701" y="4464579"/>
                </a:lnTo>
                <a:lnTo>
                  <a:pt x="5091727" y="4464579"/>
                </a:lnTo>
                <a:cubicBezTo>
                  <a:pt x="5131719" y="4464579"/>
                  <a:pt x="5164139" y="4496999"/>
                  <a:pt x="5164139" y="4536991"/>
                </a:cubicBezTo>
                <a:lnTo>
                  <a:pt x="5164139" y="5094900"/>
                </a:lnTo>
                <a:cubicBezTo>
                  <a:pt x="5164139" y="5134892"/>
                  <a:pt x="5131719" y="5167312"/>
                  <a:pt x="5091727" y="5167312"/>
                </a:cubicBezTo>
                <a:lnTo>
                  <a:pt x="4546518" y="5167312"/>
                </a:lnTo>
                <a:cubicBezTo>
                  <a:pt x="4506526" y="5167312"/>
                  <a:pt x="4474106" y="5134892"/>
                  <a:pt x="4474106" y="5094900"/>
                </a:cubicBezTo>
                <a:lnTo>
                  <a:pt x="4474106" y="4694237"/>
                </a:lnTo>
                <a:lnTo>
                  <a:pt x="4472030" y="4694237"/>
                </a:lnTo>
                <a:cubicBezTo>
                  <a:pt x="4472030" y="4663315"/>
                  <a:pt x="4453229" y="4636783"/>
                  <a:pt x="4426435" y="4625450"/>
                </a:cubicBezTo>
                <a:lnTo>
                  <a:pt x="4405445" y="4621212"/>
                </a:lnTo>
                <a:lnTo>
                  <a:pt x="160633" y="4621212"/>
                </a:lnTo>
                <a:cubicBezTo>
                  <a:pt x="71918" y="4621212"/>
                  <a:pt x="0" y="4549294"/>
                  <a:pt x="0" y="4460579"/>
                </a:cubicBezTo>
                <a:lnTo>
                  <a:pt x="0" y="160633"/>
                </a:lnTo>
                <a:cubicBezTo>
                  <a:pt x="0" y="71918"/>
                  <a:pt x="71918" y="0"/>
                  <a:pt x="160633" y="0"/>
                </a:cubicBezTo>
                <a:close/>
              </a:path>
            </a:pathLst>
          </a:custGeom>
          <a:solidFill>
            <a:srgbClr val="71BCE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prstClr val="white"/>
              </a:solidFill>
            </a:endParaRPr>
          </a:p>
        </p:txBody>
      </p:sp>
      <p:sp>
        <p:nvSpPr>
          <p:cNvPr id="10" name="Plaque 10"/>
          <p:cNvSpPr/>
          <p:nvPr userDrawn="1"/>
        </p:nvSpPr>
        <p:spPr>
          <a:xfrm>
            <a:off x="3786823" y="1737043"/>
            <a:ext cx="1547495" cy="1548446"/>
          </a:xfrm>
          <a:custGeom>
            <a:avLst/>
            <a:gdLst/>
            <a:ahLst/>
            <a:cxnLst/>
            <a:rect l="l" t="t" r="r" b="b"/>
            <a:pathLst>
              <a:path w="5164139" h="5167312">
                <a:moveTo>
                  <a:pt x="160633" y="0"/>
                </a:moveTo>
                <a:lnTo>
                  <a:pt x="4471692" y="0"/>
                </a:lnTo>
                <a:cubicBezTo>
                  <a:pt x="4560407" y="0"/>
                  <a:pt x="4632325" y="71918"/>
                  <a:pt x="4632325" y="160633"/>
                </a:cubicBezTo>
                <a:lnTo>
                  <a:pt x="4632325" y="4389438"/>
                </a:lnTo>
                <a:lnTo>
                  <a:pt x="4637047" y="4389438"/>
                </a:lnTo>
                <a:cubicBezTo>
                  <a:pt x="4637047" y="4430668"/>
                  <a:pt x="4670471" y="4464092"/>
                  <a:pt x="4711701" y="4464092"/>
                </a:cubicBezTo>
                <a:lnTo>
                  <a:pt x="4711701" y="4464579"/>
                </a:lnTo>
                <a:lnTo>
                  <a:pt x="5091727" y="4464579"/>
                </a:lnTo>
                <a:cubicBezTo>
                  <a:pt x="5131719" y="4464579"/>
                  <a:pt x="5164139" y="4496999"/>
                  <a:pt x="5164139" y="4536991"/>
                </a:cubicBezTo>
                <a:lnTo>
                  <a:pt x="5164139" y="5094900"/>
                </a:lnTo>
                <a:cubicBezTo>
                  <a:pt x="5164139" y="5134892"/>
                  <a:pt x="5131719" y="5167312"/>
                  <a:pt x="5091727" y="5167312"/>
                </a:cubicBezTo>
                <a:lnTo>
                  <a:pt x="4546518" y="5167312"/>
                </a:lnTo>
                <a:cubicBezTo>
                  <a:pt x="4506526" y="5167312"/>
                  <a:pt x="4474106" y="5134892"/>
                  <a:pt x="4474106" y="5094900"/>
                </a:cubicBezTo>
                <a:lnTo>
                  <a:pt x="4474106" y="4694237"/>
                </a:lnTo>
                <a:lnTo>
                  <a:pt x="4472030" y="4694237"/>
                </a:lnTo>
                <a:cubicBezTo>
                  <a:pt x="4472030" y="4663315"/>
                  <a:pt x="4453229" y="4636783"/>
                  <a:pt x="4426435" y="4625450"/>
                </a:cubicBezTo>
                <a:lnTo>
                  <a:pt x="4405445" y="4621212"/>
                </a:lnTo>
                <a:lnTo>
                  <a:pt x="160633" y="4621212"/>
                </a:lnTo>
                <a:cubicBezTo>
                  <a:pt x="71918" y="4621212"/>
                  <a:pt x="0" y="4549294"/>
                  <a:pt x="0" y="4460579"/>
                </a:cubicBezTo>
                <a:lnTo>
                  <a:pt x="0" y="160633"/>
                </a:lnTo>
                <a:cubicBezTo>
                  <a:pt x="0" y="71918"/>
                  <a:pt x="71918" y="0"/>
                  <a:pt x="160633" y="0"/>
                </a:cubicBez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prstClr val="white"/>
              </a:solidFill>
            </a:endParaRPr>
          </a:p>
        </p:txBody>
      </p:sp>
      <p:sp>
        <p:nvSpPr>
          <p:cNvPr id="11" name="Plaque 10"/>
          <p:cNvSpPr/>
          <p:nvPr userDrawn="1"/>
        </p:nvSpPr>
        <p:spPr>
          <a:xfrm>
            <a:off x="6411913" y="1737043"/>
            <a:ext cx="1547495" cy="1548446"/>
          </a:xfrm>
          <a:custGeom>
            <a:avLst/>
            <a:gdLst/>
            <a:ahLst/>
            <a:cxnLst/>
            <a:rect l="l" t="t" r="r" b="b"/>
            <a:pathLst>
              <a:path w="5164139" h="5167312">
                <a:moveTo>
                  <a:pt x="160633" y="0"/>
                </a:moveTo>
                <a:lnTo>
                  <a:pt x="4471692" y="0"/>
                </a:lnTo>
                <a:cubicBezTo>
                  <a:pt x="4560407" y="0"/>
                  <a:pt x="4632325" y="71918"/>
                  <a:pt x="4632325" y="160633"/>
                </a:cubicBezTo>
                <a:lnTo>
                  <a:pt x="4632325" y="4389438"/>
                </a:lnTo>
                <a:lnTo>
                  <a:pt x="4637047" y="4389438"/>
                </a:lnTo>
                <a:cubicBezTo>
                  <a:pt x="4637047" y="4430668"/>
                  <a:pt x="4670471" y="4464092"/>
                  <a:pt x="4711701" y="4464092"/>
                </a:cubicBezTo>
                <a:lnTo>
                  <a:pt x="4711701" y="4464579"/>
                </a:lnTo>
                <a:lnTo>
                  <a:pt x="5091727" y="4464579"/>
                </a:lnTo>
                <a:cubicBezTo>
                  <a:pt x="5131719" y="4464579"/>
                  <a:pt x="5164139" y="4496999"/>
                  <a:pt x="5164139" y="4536991"/>
                </a:cubicBezTo>
                <a:lnTo>
                  <a:pt x="5164139" y="5094900"/>
                </a:lnTo>
                <a:cubicBezTo>
                  <a:pt x="5164139" y="5134892"/>
                  <a:pt x="5131719" y="5167312"/>
                  <a:pt x="5091727" y="5167312"/>
                </a:cubicBezTo>
                <a:lnTo>
                  <a:pt x="4546518" y="5167312"/>
                </a:lnTo>
                <a:cubicBezTo>
                  <a:pt x="4506526" y="5167312"/>
                  <a:pt x="4474106" y="5134892"/>
                  <a:pt x="4474106" y="5094900"/>
                </a:cubicBezTo>
                <a:lnTo>
                  <a:pt x="4474106" y="4694237"/>
                </a:lnTo>
                <a:lnTo>
                  <a:pt x="4472030" y="4694237"/>
                </a:lnTo>
                <a:cubicBezTo>
                  <a:pt x="4472030" y="4663315"/>
                  <a:pt x="4453229" y="4636783"/>
                  <a:pt x="4426435" y="4625450"/>
                </a:cubicBezTo>
                <a:lnTo>
                  <a:pt x="4405445" y="4621212"/>
                </a:lnTo>
                <a:lnTo>
                  <a:pt x="160633" y="4621212"/>
                </a:lnTo>
                <a:cubicBezTo>
                  <a:pt x="71918" y="4621212"/>
                  <a:pt x="0" y="4549294"/>
                  <a:pt x="0" y="4460579"/>
                </a:cubicBezTo>
                <a:lnTo>
                  <a:pt x="0" y="160633"/>
                </a:lnTo>
                <a:cubicBezTo>
                  <a:pt x="0" y="71918"/>
                  <a:pt x="71918" y="0"/>
                  <a:pt x="160633" y="0"/>
                </a:cubicBezTo>
                <a:close/>
              </a:path>
            </a:pathLst>
          </a:custGeom>
          <a:solidFill>
            <a:schemeClr val="bg1"/>
          </a:solidFill>
          <a:ln w="1270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prstClr val="white"/>
              </a:solidFill>
            </a:endParaRPr>
          </a:p>
        </p:txBody>
      </p:sp>
      <p:sp>
        <p:nvSpPr>
          <p:cNvPr id="12" name="Plaque 10"/>
          <p:cNvSpPr/>
          <p:nvPr userDrawn="1"/>
        </p:nvSpPr>
        <p:spPr>
          <a:xfrm>
            <a:off x="671514" y="4311652"/>
            <a:ext cx="1173076" cy="1173797"/>
          </a:xfrm>
          <a:custGeom>
            <a:avLst/>
            <a:gdLst/>
            <a:ahLst/>
            <a:cxnLst/>
            <a:rect l="l" t="t" r="r" b="b"/>
            <a:pathLst>
              <a:path w="5164139" h="5167312">
                <a:moveTo>
                  <a:pt x="160633" y="0"/>
                </a:moveTo>
                <a:lnTo>
                  <a:pt x="4471692" y="0"/>
                </a:lnTo>
                <a:cubicBezTo>
                  <a:pt x="4560407" y="0"/>
                  <a:pt x="4632325" y="71918"/>
                  <a:pt x="4632325" y="160633"/>
                </a:cubicBezTo>
                <a:lnTo>
                  <a:pt x="4632325" y="4389438"/>
                </a:lnTo>
                <a:lnTo>
                  <a:pt x="4637047" y="4389438"/>
                </a:lnTo>
                <a:cubicBezTo>
                  <a:pt x="4637047" y="4430668"/>
                  <a:pt x="4670471" y="4464092"/>
                  <a:pt x="4711701" y="4464092"/>
                </a:cubicBezTo>
                <a:lnTo>
                  <a:pt x="4711701" y="4464579"/>
                </a:lnTo>
                <a:lnTo>
                  <a:pt x="5091727" y="4464579"/>
                </a:lnTo>
                <a:cubicBezTo>
                  <a:pt x="5131719" y="4464579"/>
                  <a:pt x="5164139" y="4496999"/>
                  <a:pt x="5164139" y="4536991"/>
                </a:cubicBezTo>
                <a:lnTo>
                  <a:pt x="5164139" y="5094900"/>
                </a:lnTo>
                <a:cubicBezTo>
                  <a:pt x="5164139" y="5134892"/>
                  <a:pt x="5131719" y="5167312"/>
                  <a:pt x="5091727" y="5167312"/>
                </a:cubicBezTo>
                <a:lnTo>
                  <a:pt x="4546518" y="5167312"/>
                </a:lnTo>
                <a:cubicBezTo>
                  <a:pt x="4506526" y="5167312"/>
                  <a:pt x="4474106" y="5134892"/>
                  <a:pt x="4474106" y="5094900"/>
                </a:cubicBezTo>
                <a:lnTo>
                  <a:pt x="4474106" y="4694237"/>
                </a:lnTo>
                <a:lnTo>
                  <a:pt x="4472030" y="4694237"/>
                </a:lnTo>
                <a:cubicBezTo>
                  <a:pt x="4472030" y="4663315"/>
                  <a:pt x="4453229" y="4636783"/>
                  <a:pt x="4426435" y="4625450"/>
                </a:cubicBezTo>
                <a:lnTo>
                  <a:pt x="4405445" y="4621212"/>
                </a:lnTo>
                <a:lnTo>
                  <a:pt x="160633" y="4621212"/>
                </a:lnTo>
                <a:cubicBezTo>
                  <a:pt x="71918" y="4621212"/>
                  <a:pt x="0" y="4549294"/>
                  <a:pt x="0" y="4460579"/>
                </a:cubicBezTo>
                <a:lnTo>
                  <a:pt x="0" y="160633"/>
                </a:lnTo>
                <a:cubicBezTo>
                  <a:pt x="0" y="71918"/>
                  <a:pt x="71918" y="0"/>
                  <a:pt x="160633" y="0"/>
                </a:cubicBezTo>
                <a:close/>
              </a:path>
            </a:pathLst>
          </a:cu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prstClr val="white"/>
              </a:solidFill>
            </a:endParaRPr>
          </a:p>
        </p:txBody>
      </p:sp>
      <p:sp>
        <p:nvSpPr>
          <p:cNvPr id="16" name="TextBox 15"/>
          <p:cNvSpPr txBox="1"/>
          <p:nvPr userDrawn="1"/>
        </p:nvSpPr>
        <p:spPr bwMode="auto">
          <a:xfrm>
            <a:off x="1118507" y="3350697"/>
            <a:ext cx="1608365" cy="400110"/>
          </a:xfrm>
          <a:prstGeom prst="rect">
            <a:avLst/>
          </a:prstGeom>
          <a:noFill/>
          <a:ln>
            <a:miter lim="800000"/>
            <a:headEnd/>
            <a:tailEnd/>
          </a:ln>
        </p:spPr>
        <p:txBody>
          <a:bodyPr vert="horz" wrap="square" lIns="91440" tIns="45720" rIns="91440" bIns="45720" numCol="1" rtlCol="0" anchorCtr="0" compatLnSpc="1">
            <a:prstTxWarp prst="textNoShape">
              <a:avLst/>
            </a:prstTxWarp>
            <a:spAutoFit/>
          </a:bodyPr>
          <a:lstStyle/>
          <a:p>
            <a:pPr algn="ctr" defTabSz="457200" fontAlgn="base">
              <a:spcBef>
                <a:spcPct val="0"/>
              </a:spcBef>
              <a:spcAft>
                <a:spcPct val="0"/>
              </a:spcAft>
            </a:pPr>
            <a:r>
              <a:rPr kumimoji="1" lang="en-GB" sz="1000">
                <a:solidFill>
                  <a:srgbClr val="000000"/>
                </a:solidFill>
                <a:cs typeface="ＭＳ Ｐゴシック" charset="0"/>
              </a:rPr>
              <a:t>Ricoh Red: </a:t>
            </a:r>
            <a:br>
              <a:rPr kumimoji="1" lang="en-GB" sz="1000">
                <a:solidFill>
                  <a:srgbClr val="000000"/>
                </a:solidFill>
                <a:cs typeface="ＭＳ Ｐゴシック" charset="0"/>
              </a:rPr>
            </a:br>
            <a:r>
              <a:rPr kumimoji="1" lang="en-GB" sz="1000">
                <a:solidFill>
                  <a:srgbClr val="000000"/>
                </a:solidFill>
                <a:cs typeface="ＭＳ Ｐゴシック" charset="0"/>
              </a:rPr>
              <a:t>RGB 207/20/43</a:t>
            </a:r>
          </a:p>
        </p:txBody>
      </p:sp>
      <p:sp>
        <p:nvSpPr>
          <p:cNvPr id="17" name="TextBox 16"/>
          <p:cNvSpPr txBox="1"/>
          <p:nvPr userDrawn="1"/>
        </p:nvSpPr>
        <p:spPr bwMode="auto">
          <a:xfrm>
            <a:off x="3767818" y="3350697"/>
            <a:ext cx="1608365" cy="400110"/>
          </a:xfrm>
          <a:prstGeom prst="rect">
            <a:avLst/>
          </a:prstGeom>
          <a:noFill/>
          <a:ln>
            <a:miter lim="800000"/>
            <a:headEnd/>
            <a:tailEnd/>
          </a:ln>
        </p:spPr>
        <p:txBody>
          <a:bodyPr vert="horz" wrap="square" lIns="91440" tIns="45720" rIns="91440" bIns="45720" numCol="1" rtlCol="0" anchorCtr="0" compatLnSpc="1">
            <a:prstTxWarp prst="textNoShape">
              <a:avLst/>
            </a:prstTxWarp>
            <a:spAutoFit/>
          </a:bodyPr>
          <a:lstStyle/>
          <a:p>
            <a:pPr algn="ctr" defTabSz="457200" fontAlgn="base">
              <a:spcBef>
                <a:spcPct val="0"/>
              </a:spcBef>
              <a:spcAft>
                <a:spcPct val="0"/>
              </a:spcAft>
            </a:pPr>
            <a:r>
              <a:rPr kumimoji="1" lang="en-GB" sz="1000">
                <a:solidFill>
                  <a:srgbClr val="000000"/>
                </a:solidFill>
                <a:cs typeface="ＭＳ Ｐゴシック" charset="0"/>
              </a:rPr>
              <a:t>Gray: </a:t>
            </a:r>
            <a:br>
              <a:rPr kumimoji="1" lang="en-GB" sz="1000">
                <a:solidFill>
                  <a:srgbClr val="000000"/>
                </a:solidFill>
                <a:cs typeface="ＭＳ Ｐゴシック" charset="0"/>
              </a:rPr>
            </a:br>
            <a:r>
              <a:rPr kumimoji="1" lang="en-GB" sz="1000">
                <a:solidFill>
                  <a:srgbClr val="000000"/>
                </a:solidFill>
                <a:cs typeface="ＭＳ Ｐゴシック" charset="0"/>
              </a:rPr>
              <a:t>RGB 113/113/113</a:t>
            </a:r>
          </a:p>
        </p:txBody>
      </p:sp>
      <p:sp>
        <p:nvSpPr>
          <p:cNvPr id="18" name="TextBox 17"/>
          <p:cNvSpPr txBox="1"/>
          <p:nvPr userDrawn="1"/>
        </p:nvSpPr>
        <p:spPr bwMode="auto">
          <a:xfrm>
            <a:off x="6270172" y="3350697"/>
            <a:ext cx="1743074" cy="400110"/>
          </a:xfrm>
          <a:prstGeom prst="rect">
            <a:avLst/>
          </a:prstGeom>
          <a:noFill/>
          <a:ln>
            <a:miter lim="800000"/>
            <a:headEnd/>
            <a:tailEnd/>
          </a:ln>
        </p:spPr>
        <p:txBody>
          <a:bodyPr vert="horz" wrap="square" lIns="91440" tIns="45720" rIns="91440" bIns="45720" numCol="1" rtlCol="0" anchorCtr="0" compatLnSpc="1">
            <a:prstTxWarp prst="textNoShape">
              <a:avLst/>
            </a:prstTxWarp>
            <a:spAutoFit/>
          </a:bodyPr>
          <a:lstStyle/>
          <a:p>
            <a:pPr algn="ctr" defTabSz="457200" fontAlgn="base">
              <a:spcBef>
                <a:spcPct val="0"/>
              </a:spcBef>
              <a:spcAft>
                <a:spcPct val="0"/>
              </a:spcAft>
            </a:pPr>
            <a:r>
              <a:rPr kumimoji="1" lang="en-GB" sz="1000">
                <a:solidFill>
                  <a:srgbClr val="000000"/>
                </a:solidFill>
                <a:cs typeface="ＭＳ Ｐゴシック" charset="0"/>
              </a:rPr>
              <a:t>White: </a:t>
            </a:r>
            <a:br>
              <a:rPr kumimoji="1" lang="en-GB" sz="1000">
                <a:solidFill>
                  <a:srgbClr val="000000"/>
                </a:solidFill>
                <a:cs typeface="ＭＳ Ｐゴシック" charset="0"/>
              </a:rPr>
            </a:br>
            <a:r>
              <a:rPr kumimoji="1" lang="en-GB" sz="1000">
                <a:solidFill>
                  <a:srgbClr val="000000"/>
                </a:solidFill>
                <a:cs typeface="ＭＳ Ｐゴシック" charset="0"/>
              </a:rPr>
              <a:t>RGB 255/255/255</a:t>
            </a:r>
          </a:p>
        </p:txBody>
      </p:sp>
      <p:sp>
        <p:nvSpPr>
          <p:cNvPr id="19" name="TextBox 18"/>
          <p:cNvSpPr txBox="1"/>
          <p:nvPr userDrawn="1"/>
        </p:nvSpPr>
        <p:spPr bwMode="auto">
          <a:xfrm>
            <a:off x="553809" y="5636699"/>
            <a:ext cx="1307648" cy="246221"/>
          </a:xfrm>
          <a:prstGeom prst="rect">
            <a:avLst/>
          </a:prstGeom>
          <a:noFill/>
          <a:ln>
            <a:miter lim="800000"/>
            <a:headEnd/>
            <a:tailEnd/>
          </a:ln>
        </p:spPr>
        <p:txBody>
          <a:bodyPr vert="horz" wrap="square" lIns="91440" tIns="45720" rIns="91440" bIns="45720" numCol="1" rtlCol="0" anchorCtr="0" compatLnSpc="1">
            <a:prstTxWarp prst="textNoShape">
              <a:avLst/>
            </a:prstTxWarp>
            <a:spAutoFit/>
          </a:bodyPr>
          <a:lstStyle/>
          <a:p>
            <a:pPr algn="ctr" defTabSz="457200" fontAlgn="base">
              <a:spcBef>
                <a:spcPct val="0"/>
              </a:spcBef>
              <a:spcAft>
                <a:spcPct val="0"/>
              </a:spcAft>
            </a:pPr>
            <a:r>
              <a:rPr kumimoji="1" lang="en-GB" sz="1000">
                <a:solidFill>
                  <a:srgbClr val="000000"/>
                </a:solidFill>
                <a:cs typeface="ＭＳ Ｐゴシック" charset="0"/>
              </a:rPr>
              <a:t>RGB 240/145/146</a:t>
            </a:r>
          </a:p>
        </p:txBody>
      </p:sp>
      <p:sp>
        <p:nvSpPr>
          <p:cNvPr id="20" name="TextBox 19"/>
          <p:cNvSpPr txBox="1"/>
          <p:nvPr userDrawn="1"/>
        </p:nvSpPr>
        <p:spPr bwMode="auto">
          <a:xfrm>
            <a:off x="2369684" y="5636699"/>
            <a:ext cx="1189944" cy="246221"/>
          </a:xfrm>
          <a:prstGeom prst="rect">
            <a:avLst/>
          </a:prstGeom>
          <a:noFill/>
          <a:ln>
            <a:miter lim="800000"/>
            <a:headEnd/>
            <a:tailEnd/>
          </a:ln>
        </p:spPr>
        <p:txBody>
          <a:bodyPr vert="horz" wrap="square" lIns="91440" tIns="45720" rIns="91440" bIns="45720" numCol="1" rtlCol="0" anchorCtr="0" compatLnSpc="1">
            <a:prstTxWarp prst="textNoShape">
              <a:avLst/>
            </a:prstTxWarp>
            <a:spAutoFit/>
          </a:bodyPr>
          <a:lstStyle/>
          <a:p>
            <a:pPr algn="ctr" defTabSz="457200" fontAlgn="base">
              <a:spcBef>
                <a:spcPct val="0"/>
              </a:spcBef>
              <a:spcAft>
                <a:spcPct val="0"/>
              </a:spcAft>
            </a:pPr>
            <a:r>
              <a:rPr kumimoji="1" lang="en-GB" sz="1000">
                <a:solidFill>
                  <a:srgbClr val="000000"/>
                </a:solidFill>
                <a:cs typeface="ＭＳ Ｐゴシック" charset="0"/>
              </a:rPr>
              <a:t>RGB 249/193/75</a:t>
            </a:r>
          </a:p>
        </p:txBody>
      </p:sp>
      <p:sp>
        <p:nvSpPr>
          <p:cNvPr id="21" name="TextBox 20"/>
          <p:cNvSpPr txBox="1"/>
          <p:nvPr userDrawn="1"/>
        </p:nvSpPr>
        <p:spPr bwMode="auto">
          <a:xfrm>
            <a:off x="4100512" y="5636699"/>
            <a:ext cx="1189944" cy="246221"/>
          </a:xfrm>
          <a:prstGeom prst="rect">
            <a:avLst/>
          </a:prstGeom>
          <a:noFill/>
          <a:ln>
            <a:miter lim="800000"/>
            <a:headEnd/>
            <a:tailEnd/>
          </a:ln>
        </p:spPr>
        <p:txBody>
          <a:bodyPr vert="horz" wrap="square" lIns="91440" tIns="45720" rIns="91440" bIns="45720" numCol="1" rtlCol="0" anchorCtr="0" compatLnSpc="1">
            <a:prstTxWarp prst="textNoShape">
              <a:avLst/>
            </a:prstTxWarp>
            <a:spAutoFit/>
          </a:bodyPr>
          <a:lstStyle/>
          <a:p>
            <a:pPr algn="ctr" defTabSz="457200" fontAlgn="base">
              <a:spcBef>
                <a:spcPct val="0"/>
              </a:spcBef>
              <a:spcAft>
                <a:spcPct val="0"/>
              </a:spcAft>
            </a:pPr>
            <a:r>
              <a:rPr kumimoji="1" lang="en-GB" sz="1000">
                <a:solidFill>
                  <a:srgbClr val="000000"/>
                </a:solidFill>
                <a:cs typeface="ＭＳ Ｐゴシック" charset="0"/>
              </a:rPr>
              <a:t>RGB 183/211/66</a:t>
            </a:r>
          </a:p>
        </p:txBody>
      </p:sp>
      <p:sp>
        <p:nvSpPr>
          <p:cNvPr id="22" name="TextBox 21"/>
          <p:cNvSpPr txBox="1"/>
          <p:nvPr userDrawn="1"/>
        </p:nvSpPr>
        <p:spPr bwMode="auto">
          <a:xfrm>
            <a:off x="5823177" y="5636699"/>
            <a:ext cx="1189944" cy="246221"/>
          </a:xfrm>
          <a:prstGeom prst="rect">
            <a:avLst/>
          </a:prstGeom>
          <a:noFill/>
          <a:ln>
            <a:miter lim="800000"/>
            <a:headEnd/>
            <a:tailEnd/>
          </a:ln>
        </p:spPr>
        <p:txBody>
          <a:bodyPr vert="horz" wrap="square" lIns="91440" tIns="45720" rIns="91440" bIns="45720" numCol="1" rtlCol="0" anchorCtr="0" compatLnSpc="1">
            <a:prstTxWarp prst="textNoShape">
              <a:avLst/>
            </a:prstTxWarp>
            <a:spAutoFit/>
          </a:bodyPr>
          <a:lstStyle/>
          <a:p>
            <a:pPr algn="ctr" defTabSz="457200" fontAlgn="base">
              <a:spcBef>
                <a:spcPct val="0"/>
              </a:spcBef>
              <a:spcAft>
                <a:spcPct val="0"/>
              </a:spcAft>
            </a:pPr>
            <a:r>
              <a:rPr kumimoji="1" lang="en-GB" sz="1000">
                <a:solidFill>
                  <a:srgbClr val="000000"/>
                </a:solidFill>
                <a:cs typeface="ＭＳ Ｐゴシック" charset="0"/>
              </a:rPr>
              <a:t>RGB 69/189/207</a:t>
            </a:r>
          </a:p>
        </p:txBody>
      </p:sp>
      <p:sp>
        <p:nvSpPr>
          <p:cNvPr id="23" name="TextBox 22"/>
          <p:cNvSpPr txBox="1"/>
          <p:nvPr userDrawn="1"/>
        </p:nvSpPr>
        <p:spPr bwMode="auto">
          <a:xfrm>
            <a:off x="7444597" y="5636699"/>
            <a:ext cx="1304117" cy="246221"/>
          </a:xfrm>
          <a:prstGeom prst="rect">
            <a:avLst/>
          </a:prstGeom>
          <a:noFill/>
          <a:ln>
            <a:miter lim="800000"/>
            <a:headEnd/>
            <a:tailEnd/>
          </a:ln>
        </p:spPr>
        <p:txBody>
          <a:bodyPr vert="horz" wrap="square" lIns="91440" tIns="45720" rIns="91440" bIns="45720" numCol="1" rtlCol="0" anchorCtr="0" compatLnSpc="1">
            <a:prstTxWarp prst="textNoShape">
              <a:avLst/>
            </a:prstTxWarp>
            <a:spAutoFit/>
          </a:bodyPr>
          <a:lstStyle/>
          <a:p>
            <a:pPr algn="ctr" defTabSz="457200" fontAlgn="base">
              <a:spcBef>
                <a:spcPct val="0"/>
              </a:spcBef>
              <a:spcAft>
                <a:spcPct val="0"/>
              </a:spcAft>
            </a:pPr>
            <a:r>
              <a:rPr kumimoji="1" lang="en-GB" sz="1000">
                <a:solidFill>
                  <a:srgbClr val="000000"/>
                </a:solidFill>
                <a:cs typeface="ＭＳ Ｐゴシック" charset="0"/>
              </a:rPr>
              <a:t>RGB 113/188/233</a:t>
            </a:r>
          </a:p>
        </p:txBody>
      </p:sp>
      <p:sp>
        <p:nvSpPr>
          <p:cNvPr id="24" name="TextBox 23"/>
          <p:cNvSpPr txBox="1"/>
          <p:nvPr userDrawn="1"/>
        </p:nvSpPr>
        <p:spPr bwMode="auto">
          <a:xfrm>
            <a:off x="684214" y="1293297"/>
            <a:ext cx="2879951" cy="369332"/>
          </a:xfrm>
          <a:prstGeom prst="rect">
            <a:avLst/>
          </a:prstGeom>
          <a:noFill/>
          <a:ln>
            <a:miter lim="800000"/>
            <a:headEnd/>
            <a:tailEnd/>
          </a:ln>
        </p:spPr>
        <p:txBody>
          <a:bodyPr vert="horz" wrap="square" lIns="91440" tIns="45720" rIns="91440" bIns="45720" numCol="1" rtlCol="0" anchorCtr="0" compatLnSpc="1">
            <a:prstTxWarp prst="textNoShape">
              <a:avLst/>
            </a:prstTxWarp>
            <a:spAutoFit/>
          </a:bodyPr>
          <a:lstStyle/>
          <a:p>
            <a:pPr defTabSz="457200" fontAlgn="base">
              <a:spcBef>
                <a:spcPct val="0"/>
              </a:spcBef>
              <a:spcAft>
                <a:spcPct val="0"/>
              </a:spcAft>
            </a:pPr>
            <a:r>
              <a:rPr kumimoji="1" lang="en-GB" sz="1800" b="1">
                <a:solidFill>
                  <a:srgbClr val="000000"/>
                </a:solidFill>
                <a:cs typeface="ＭＳ Ｐゴシック" charset="0"/>
              </a:rPr>
              <a:t>Primary Colours</a:t>
            </a:r>
          </a:p>
        </p:txBody>
      </p:sp>
      <p:sp>
        <p:nvSpPr>
          <p:cNvPr id="25" name="TextBox 24"/>
          <p:cNvSpPr txBox="1"/>
          <p:nvPr userDrawn="1"/>
        </p:nvSpPr>
        <p:spPr bwMode="auto">
          <a:xfrm>
            <a:off x="671514" y="3875644"/>
            <a:ext cx="2879951" cy="369332"/>
          </a:xfrm>
          <a:prstGeom prst="rect">
            <a:avLst/>
          </a:prstGeom>
          <a:noFill/>
          <a:ln>
            <a:miter lim="800000"/>
            <a:headEnd/>
            <a:tailEnd/>
          </a:ln>
        </p:spPr>
        <p:txBody>
          <a:bodyPr vert="horz" wrap="square" lIns="91440" tIns="45720" rIns="91440" bIns="45720" numCol="1" rtlCol="0" anchorCtr="0" compatLnSpc="1">
            <a:prstTxWarp prst="textNoShape">
              <a:avLst/>
            </a:prstTxWarp>
            <a:spAutoFit/>
          </a:bodyPr>
          <a:lstStyle/>
          <a:p>
            <a:pPr defTabSz="457200" fontAlgn="base">
              <a:spcBef>
                <a:spcPct val="0"/>
              </a:spcBef>
              <a:spcAft>
                <a:spcPct val="0"/>
              </a:spcAft>
            </a:pPr>
            <a:r>
              <a:rPr kumimoji="1" lang="en-GB" sz="1800" b="1">
                <a:solidFill>
                  <a:srgbClr val="000000"/>
                </a:solidFill>
                <a:cs typeface="ＭＳ Ｐゴシック" charset="0"/>
              </a:rPr>
              <a:t>Secondary Colours</a:t>
            </a:r>
          </a:p>
        </p:txBody>
      </p:sp>
      <p:sp>
        <p:nvSpPr>
          <p:cNvPr id="27" name="Text Placeholder 6"/>
          <p:cNvSpPr>
            <a:spLocks noGrp="1"/>
          </p:cNvSpPr>
          <p:nvPr>
            <p:ph type="body" sz="quarter" idx="10" hasCustomPrompt="1"/>
          </p:nvPr>
        </p:nvSpPr>
        <p:spPr>
          <a:xfrm>
            <a:off x="1133856" y="203832"/>
            <a:ext cx="6030432" cy="632880"/>
          </a:xfrm>
          <a:prstGeom prst="rect">
            <a:avLst/>
          </a:prstGeom>
        </p:spPr>
        <p:txBody>
          <a:bodyPr tIns="0" anchor="ctr" anchorCtr="0"/>
          <a:lstStyle>
            <a:lvl1pPr marL="0" indent="0">
              <a:buNone/>
              <a:defRPr sz="3200" b="1" i="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3200" b="1" i="0" baseline="0">
                <a:latin typeface="Arial" pitchFamily="34" charset="0"/>
              </a:defRPr>
            </a:lvl2pPr>
            <a:lvl3pPr marL="0" indent="0">
              <a:buNone/>
              <a:defRPr sz="3200" b="1" i="0" baseline="0">
                <a:latin typeface="Arial" pitchFamily="34" charset="0"/>
              </a:defRPr>
            </a:lvl3pPr>
            <a:lvl4pPr marL="0" indent="0">
              <a:buNone/>
              <a:defRPr sz="3200" b="1" i="0" baseline="0">
                <a:latin typeface="Arial" pitchFamily="34" charset="0"/>
              </a:defRPr>
            </a:lvl4pPr>
            <a:lvl5pPr marL="0" indent="0">
              <a:buNone/>
              <a:defRPr sz="3200" b="1" i="0" baseline="0">
                <a:latin typeface="Arial" pitchFamily="34" charset="0"/>
              </a:defRPr>
            </a:lvl5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3200" b="1" i="0" u="none" strike="noStrike" kern="0" cap="none" spc="0" normalizeH="0" baseline="0" noProof="0">
                <a:ln>
                  <a:noFill/>
                </a:ln>
                <a:solidFill>
                  <a:srgbClr val="000000"/>
                </a:solidFill>
                <a:effectLst/>
                <a:uLnTx/>
                <a:uFillTx/>
                <a:latin typeface="Arial" pitchFamily="34" charset="0"/>
              </a:rPr>
              <a:t>イマジネーションバルーン</a:t>
            </a:r>
            <a:endParaRPr kumimoji="0" lang="en-GB" sz="3200" b="1" i="0" u="none" strike="noStrike" kern="0" cap="none" spc="0" normalizeH="0" baseline="0" noProof="0">
              <a:ln>
                <a:noFill/>
              </a:ln>
              <a:solidFill>
                <a:srgbClr val="000000"/>
              </a:solidFill>
              <a:effectLst/>
              <a:uLnTx/>
              <a:uFillTx/>
              <a:latin typeface="Arial" pitchFamily="34" charset="0"/>
            </a:endParaRPr>
          </a:p>
        </p:txBody>
      </p:sp>
      <p:sp>
        <p:nvSpPr>
          <p:cNvPr id="30"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E4465E8C-8B3C-44C0-BC60-7A35B9F896CF}" type="datetime1">
              <a:rPr lang="en-US" altLang="ja-JP" smtClean="0"/>
              <a:t>6/26/2024</a:t>
            </a:fld>
            <a:endParaRPr lang="ja-JP" altLang="en-US"/>
          </a:p>
        </p:txBody>
      </p:sp>
      <p:sp>
        <p:nvSpPr>
          <p:cNvPr id="32"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7735134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Assets slide">
    <p:spTree>
      <p:nvGrpSpPr>
        <p:cNvPr id="1" name=""/>
        <p:cNvGrpSpPr/>
        <p:nvPr/>
      </p:nvGrpSpPr>
      <p:grpSpPr>
        <a:xfrm>
          <a:off x="0" y="0"/>
          <a:ext cx="0" cy="0"/>
          <a:chOff x="0" y="0"/>
          <a:chExt cx="0" cy="0"/>
        </a:xfrm>
      </p:grpSpPr>
      <p:sp>
        <p:nvSpPr>
          <p:cNvPr id="4" name="Text Placeholder 6"/>
          <p:cNvSpPr>
            <a:spLocks noGrp="1"/>
          </p:cNvSpPr>
          <p:nvPr>
            <p:ph type="body" sz="quarter" idx="10" hasCustomPrompt="1"/>
          </p:nvPr>
        </p:nvSpPr>
        <p:spPr>
          <a:xfrm>
            <a:off x="1133856" y="203832"/>
            <a:ext cx="6030432" cy="632880"/>
          </a:xfrm>
          <a:prstGeom prst="rect">
            <a:avLst/>
          </a:prstGeom>
        </p:spPr>
        <p:txBody>
          <a:bodyPr tIns="0" anchor="ctr" anchorCtr="0"/>
          <a:lstStyle>
            <a:lvl1pPr marL="0" marR="0" indent="0" defTabSz="914400" eaLnBrk="1" fontAlgn="auto" latinLnBrk="0" hangingPunct="1">
              <a:lnSpc>
                <a:spcPct val="100000"/>
              </a:lnSpc>
              <a:spcBef>
                <a:spcPts val="0"/>
              </a:spcBef>
              <a:spcAft>
                <a:spcPts val="0"/>
              </a:spcAft>
              <a:buClrTx/>
              <a:buSzTx/>
              <a:buFontTx/>
              <a:buNone/>
              <a:tabLst/>
              <a:defRPr sz="3200" b="1" i="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3200" b="1" i="0" baseline="0">
                <a:latin typeface="Arial" pitchFamily="34" charset="0"/>
              </a:defRPr>
            </a:lvl2pPr>
            <a:lvl3pPr marL="0" indent="0">
              <a:buNone/>
              <a:defRPr sz="3200" b="1" i="0" baseline="0">
                <a:latin typeface="Arial" pitchFamily="34" charset="0"/>
              </a:defRPr>
            </a:lvl3pPr>
            <a:lvl4pPr marL="0" indent="0">
              <a:buNone/>
              <a:defRPr sz="3200" b="1" i="0" baseline="0">
                <a:latin typeface="Arial" pitchFamily="34" charset="0"/>
              </a:defRPr>
            </a:lvl4pPr>
            <a:lvl5pPr marL="0" indent="0">
              <a:buNone/>
              <a:defRPr sz="3200" b="1" i="0" baseline="0">
                <a:latin typeface="Arial" pitchFamily="34" charset="0"/>
              </a:defRPr>
            </a:lvl5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3200" b="1" i="0" u="none" strike="noStrike" kern="0" cap="none" spc="0" normalizeH="0" baseline="0" noProof="0">
                <a:ln>
                  <a:noFill/>
                </a:ln>
                <a:solidFill>
                  <a:srgbClr val="000000"/>
                </a:solidFill>
                <a:effectLst/>
                <a:uLnTx/>
                <a:uFillTx/>
                <a:latin typeface="Arial" pitchFamily="34" charset="0"/>
              </a:rPr>
              <a:t>内容ページタイトル</a:t>
            </a:r>
            <a:endParaRPr kumimoji="0" lang="en-GB" altLang="ja-JP" sz="3200" b="1" i="0" u="none" strike="noStrike" kern="0" cap="none" spc="0" normalizeH="0" baseline="0" noProof="0">
              <a:ln>
                <a:noFill/>
              </a:ln>
              <a:solidFill>
                <a:srgbClr val="000000"/>
              </a:solidFill>
              <a:effectLst/>
              <a:uLnTx/>
              <a:uFillTx/>
              <a:latin typeface="Arial" pitchFamily="34" charset="0"/>
            </a:endParaRPr>
          </a:p>
        </p:txBody>
      </p:sp>
      <p:sp>
        <p:nvSpPr>
          <p:cNvPr id="8"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EA194BBD-B3BF-46B9-AE6A-11636968DB95}" type="datetime1">
              <a:rPr lang="en-US" altLang="ja-JP" smtClean="0"/>
              <a:t>6/26/2024</a:t>
            </a:fld>
            <a:endParaRPr lang="ja-JP" altLang="en-US"/>
          </a:p>
        </p:txBody>
      </p:sp>
      <p:sp>
        <p:nvSpPr>
          <p:cNvPr id="10"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37608604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6"/>
          <p:cNvSpPr>
            <a:spLocks noGrp="1"/>
          </p:cNvSpPr>
          <p:nvPr>
            <p:ph type="body" sz="quarter" idx="10" hasCustomPrompt="1"/>
          </p:nvPr>
        </p:nvSpPr>
        <p:spPr>
          <a:xfrm>
            <a:off x="1133856" y="203832"/>
            <a:ext cx="6030432" cy="632880"/>
          </a:xfrm>
          <a:prstGeom prst="rect">
            <a:avLst/>
          </a:prstGeom>
        </p:spPr>
        <p:txBody>
          <a:bodyPr tIns="0" anchor="ctr" anchorCtr="0"/>
          <a:lstStyle>
            <a:lvl1pPr marL="0" marR="0" indent="0" defTabSz="914400" eaLnBrk="1" fontAlgn="auto" latinLnBrk="0" hangingPunct="1">
              <a:lnSpc>
                <a:spcPct val="100000"/>
              </a:lnSpc>
              <a:spcBef>
                <a:spcPts val="0"/>
              </a:spcBef>
              <a:spcAft>
                <a:spcPts val="0"/>
              </a:spcAft>
              <a:buClrTx/>
              <a:buSzTx/>
              <a:buFontTx/>
              <a:buNone/>
              <a:tabLst/>
              <a:defRPr sz="3200" b="1" i="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3200" b="1" i="0" baseline="0">
                <a:latin typeface="Arial" pitchFamily="34" charset="0"/>
              </a:defRPr>
            </a:lvl2pPr>
            <a:lvl3pPr marL="0" indent="0">
              <a:buNone/>
              <a:defRPr sz="3200" b="1" i="0" baseline="0">
                <a:latin typeface="Arial" pitchFamily="34" charset="0"/>
              </a:defRPr>
            </a:lvl3pPr>
            <a:lvl4pPr marL="0" indent="0">
              <a:buNone/>
              <a:defRPr sz="3200" b="1" i="0" baseline="0">
                <a:latin typeface="Arial" pitchFamily="34" charset="0"/>
              </a:defRPr>
            </a:lvl4pPr>
            <a:lvl5pPr marL="0" indent="0">
              <a:buNone/>
              <a:defRPr sz="3200" b="1" i="0" baseline="0">
                <a:latin typeface="Arial" pitchFamily="34" charset="0"/>
              </a:defRPr>
            </a:lvl5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3200" b="1" i="0" u="none" strike="noStrike" kern="0" cap="none" spc="0" normalizeH="0" baseline="0" noProof="0">
                <a:ln>
                  <a:noFill/>
                </a:ln>
                <a:solidFill>
                  <a:srgbClr val="000000"/>
                </a:solidFill>
                <a:effectLst/>
                <a:uLnTx/>
                <a:uFillTx/>
                <a:latin typeface="Arial" pitchFamily="34" charset="0"/>
              </a:rPr>
              <a:t>内容ページタイトル</a:t>
            </a:r>
            <a:endParaRPr kumimoji="0" lang="en-GB" altLang="ja-JP" sz="3200" b="1" i="0" u="none" strike="noStrike" kern="0" cap="none" spc="0" normalizeH="0" baseline="0" noProof="0">
              <a:ln>
                <a:noFill/>
              </a:ln>
              <a:solidFill>
                <a:srgbClr val="000000"/>
              </a:solidFill>
              <a:effectLst/>
              <a:uLnTx/>
              <a:uFillTx/>
              <a:latin typeface="Arial" pitchFamily="34" charset="0"/>
            </a:endParaRPr>
          </a:p>
        </p:txBody>
      </p:sp>
    </p:spTree>
    <p:extLst>
      <p:ext uri="{BB962C8B-B14F-4D97-AF65-F5344CB8AC3E}">
        <p14:creationId xmlns:p14="http://schemas.microsoft.com/office/powerpoint/2010/main" val="1116738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title 32pt">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ja-JP" altLang="en-US"/>
              <a:t>内容ページタイトル</a:t>
            </a:r>
          </a:p>
        </p:txBody>
      </p:sp>
      <p:sp>
        <p:nvSpPr>
          <p:cNvPr id="13" name="図プレースホルダー 12"/>
          <p:cNvSpPr>
            <a:spLocks noGrp="1"/>
          </p:cNvSpPr>
          <p:nvPr>
            <p:ph type="pic" sz="quarter" idx="13" hasCustomPrompt="1"/>
          </p:nvPr>
        </p:nvSpPr>
        <p:spPr>
          <a:xfrm>
            <a:off x="365761" y="1482634"/>
            <a:ext cx="3717471" cy="2204108"/>
          </a:xfrm>
          <a:prstGeom prst="roundRect">
            <a:avLst>
              <a:gd name="adj" fmla="val 3978"/>
            </a:avLst>
          </a:prstGeom>
        </p:spPr>
        <p:txBody>
          <a:bodyPr rtlCol="0">
            <a:normAutofit/>
          </a:bodyPr>
          <a:lstStyle>
            <a:lvl1pPr marL="0" indent="0">
              <a:buNone/>
              <a:defRPr sz="2800" baseline="0">
                <a:solidFill>
                  <a:srgbClr val="000000"/>
                </a:solidFill>
                <a:latin typeface="ＭＳ Ｐゴシック" panose="020B0600070205080204" pitchFamily="50" charset="-128"/>
                <a:ea typeface="ＭＳ Ｐゴシック" panose="020B0600070205080204" pitchFamily="50" charset="-128"/>
              </a:defRPr>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800" b="0" i="0" u="none" strike="noStrike" kern="0" cap="none" spc="0" normalizeH="0" baseline="0" noProof="0">
                <a:ln>
                  <a:noFill/>
                </a:ln>
                <a:solidFill>
                  <a:srgbClr val="000000"/>
                </a:solidFill>
                <a:effectLst/>
                <a:uLnTx/>
                <a:uFillTx/>
                <a:latin typeface="Arial"/>
              </a:rPr>
              <a:t>アイコンをクリックして画像を挿入</a:t>
            </a:r>
          </a:p>
        </p:txBody>
      </p:sp>
      <p:sp>
        <p:nvSpPr>
          <p:cNvPr id="14" name="図プレースホルダー 12"/>
          <p:cNvSpPr>
            <a:spLocks noGrp="1"/>
          </p:cNvSpPr>
          <p:nvPr>
            <p:ph type="pic" sz="quarter" idx="15" hasCustomPrompt="1"/>
          </p:nvPr>
        </p:nvSpPr>
        <p:spPr>
          <a:xfrm>
            <a:off x="365761" y="3894138"/>
            <a:ext cx="3717471" cy="2204108"/>
          </a:xfrm>
          <a:prstGeom prst="roundRect">
            <a:avLst>
              <a:gd name="adj" fmla="val 3978"/>
            </a:avLst>
          </a:prstGeom>
        </p:spPr>
        <p:txBody>
          <a:bodyPr rtlCol="0">
            <a:normAutofit/>
          </a:bodyPr>
          <a:lstStyle>
            <a:lvl1pPr marL="0" marR="0" indent="0" defTabSz="914400" eaLnBrk="1" fontAlgn="auto" latinLnBrk="0" hangingPunct="1">
              <a:lnSpc>
                <a:spcPct val="100000"/>
              </a:lnSpc>
              <a:spcBef>
                <a:spcPts val="0"/>
              </a:spcBef>
              <a:spcAft>
                <a:spcPts val="0"/>
              </a:spcAft>
              <a:buClrTx/>
              <a:buSzTx/>
              <a:buFontTx/>
              <a:buNone/>
              <a:tabLst/>
              <a:defRPr sz="2800" baseline="0">
                <a:solidFill>
                  <a:srgbClr val="000000"/>
                </a:solidFill>
                <a:latin typeface="ＭＳ Ｐゴシック" panose="020B0600070205080204" pitchFamily="50" charset="-128"/>
                <a:ea typeface="ＭＳ Ｐゴシック" panose="020B0600070205080204" pitchFamily="50" charset="-128"/>
              </a:defRPr>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800" b="0" i="0" u="none" strike="noStrike" kern="0" cap="none" spc="0" normalizeH="0" baseline="0" noProof="0">
                <a:ln>
                  <a:noFill/>
                </a:ln>
                <a:solidFill>
                  <a:srgbClr val="000000"/>
                </a:solidFill>
                <a:effectLst/>
                <a:uLnTx/>
                <a:uFillTx/>
                <a:latin typeface="Arial"/>
              </a:rPr>
              <a:t>アイコンをクリックして画像を挿入</a:t>
            </a:r>
          </a:p>
        </p:txBody>
      </p:sp>
      <p:sp>
        <p:nvSpPr>
          <p:cNvPr id="15" name="Text Placeholder 9"/>
          <p:cNvSpPr>
            <a:spLocks noGrp="1"/>
          </p:cNvSpPr>
          <p:nvPr>
            <p:ph type="body" sz="quarter" idx="17" hasCustomPrompt="1"/>
          </p:nvPr>
        </p:nvSpPr>
        <p:spPr>
          <a:xfrm>
            <a:off x="4755942" y="1489114"/>
            <a:ext cx="4064531" cy="1690688"/>
          </a:xfrm>
          <a:prstGeom prst="rect">
            <a:avLst/>
          </a:prstGeom>
        </p:spPr>
        <p:txBody>
          <a:bodyPr/>
          <a:lstStyle>
            <a:lvl1pPr marL="0" indent="0">
              <a:buNone/>
              <a:defRPr sz="240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2800" baseline="0">
                <a:latin typeface="Arial" pitchFamily="34" charset="0"/>
              </a:defRPr>
            </a:lvl2pPr>
            <a:lvl3pPr marL="0" indent="0">
              <a:buNone/>
              <a:defRPr sz="2800" baseline="0">
                <a:latin typeface="Arial" pitchFamily="34" charset="0"/>
              </a:defRPr>
            </a:lvl3pPr>
            <a:lvl4pPr marL="0" indent="0">
              <a:buNone/>
              <a:defRPr sz="2800" baseline="0">
                <a:latin typeface="Arial" pitchFamily="34" charset="0"/>
              </a:defRPr>
            </a:lvl4pPr>
            <a:lvl5pPr marL="0" indent="0">
              <a:buNone/>
              <a:defRPr sz="2800" baseline="0">
                <a:latin typeface="Arial" pitchFamily="34" charset="0"/>
              </a:defRPr>
            </a:lvl5pPr>
          </a:lstStyle>
          <a:p>
            <a:pPr lvl="0"/>
            <a:r>
              <a:rPr lang="ja-JP" altLang="en-US"/>
              <a:t>テキストを入力</a:t>
            </a:r>
            <a:endParaRPr lang="en-GB"/>
          </a:p>
        </p:txBody>
      </p:sp>
      <p:sp>
        <p:nvSpPr>
          <p:cNvPr id="16" name="Text Placeholder 9"/>
          <p:cNvSpPr>
            <a:spLocks noGrp="1"/>
          </p:cNvSpPr>
          <p:nvPr>
            <p:ph type="body" sz="quarter" idx="18" hasCustomPrompt="1"/>
          </p:nvPr>
        </p:nvSpPr>
        <p:spPr>
          <a:xfrm>
            <a:off x="4755942" y="3826544"/>
            <a:ext cx="4064531" cy="1690688"/>
          </a:xfrm>
          <a:prstGeom prst="rect">
            <a:avLst/>
          </a:prstGeom>
        </p:spPr>
        <p:txBody>
          <a:bodyPr/>
          <a:lstStyle>
            <a:lvl1pPr marL="0" indent="0">
              <a:buNone/>
              <a:defRPr sz="240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2800" baseline="0">
                <a:latin typeface="Arial" pitchFamily="34" charset="0"/>
              </a:defRPr>
            </a:lvl2pPr>
            <a:lvl3pPr marL="0" indent="0">
              <a:buNone/>
              <a:defRPr sz="2800" baseline="0">
                <a:latin typeface="Arial" pitchFamily="34" charset="0"/>
              </a:defRPr>
            </a:lvl3pPr>
            <a:lvl4pPr marL="0" indent="0">
              <a:buNone/>
              <a:defRPr sz="2800" baseline="0">
                <a:latin typeface="Arial" pitchFamily="34" charset="0"/>
              </a:defRPr>
            </a:lvl4pPr>
            <a:lvl5pPr marL="0" indent="0">
              <a:buNone/>
              <a:defRPr sz="2800" baseline="0">
                <a:latin typeface="Arial" pitchFamily="34" charset="0"/>
              </a:defRPr>
            </a:lvl5pPr>
          </a:lstStyle>
          <a:p>
            <a:pPr lvl="0"/>
            <a:r>
              <a:rPr lang="ja-JP" altLang="en-US"/>
              <a:t>テキストを入力</a:t>
            </a:r>
            <a:endParaRPr lang="en-GB"/>
          </a:p>
        </p:txBody>
      </p:sp>
      <p:sp>
        <p:nvSpPr>
          <p:cNvPr id="10"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098D4740-ACF9-4F4C-BA62-A7414D165920}" type="datetime1">
              <a:rPr lang="en-US" altLang="ja-JP" smtClean="0"/>
              <a:t>6/26/2024</a:t>
            </a:fld>
            <a:endParaRPr lang="ja-JP" altLang="en-US"/>
          </a:p>
        </p:txBody>
      </p:sp>
      <p:sp>
        <p:nvSpPr>
          <p:cNvPr id="11"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12"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2304726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ja-JP" altLang="en-US"/>
              <a:t>内容ページタイトル</a:t>
            </a:r>
          </a:p>
        </p:txBody>
      </p:sp>
      <p:sp>
        <p:nvSpPr>
          <p:cNvPr id="10" name="Text Placeholder 9"/>
          <p:cNvSpPr>
            <a:spLocks noGrp="1"/>
          </p:cNvSpPr>
          <p:nvPr>
            <p:ph type="body" sz="quarter" idx="14" hasCustomPrompt="1"/>
          </p:nvPr>
        </p:nvSpPr>
        <p:spPr>
          <a:xfrm>
            <a:off x="4746171" y="1489114"/>
            <a:ext cx="4064531" cy="1690688"/>
          </a:xfrm>
          <a:prstGeom prst="rect">
            <a:avLst/>
          </a:prstGeom>
        </p:spPr>
        <p:txBody>
          <a:bodyPr/>
          <a:lstStyle>
            <a:lvl1pPr marL="0" indent="0">
              <a:buNone/>
              <a:defRPr sz="240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2800" baseline="0">
                <a:latin typeface="Arial" pitchFamily="34" charset="0"/>
              </a:defRPr>
            </a:lvl2pPr>
            <a:lvl3pPr marL="0" indent="0">
              <a:buNone/>
              <a:defRPr sz="2800" baseline="0">
                <a:latin typeface="Arial" pitchFamily="34" charset="0"/>
              </a:defRPr>
            </a:lvl3pPr>
            <a:lvl4pPr marL="0" indent="0">
              <a:buNone/>
              <a:defRPr sz="2800" baseline="0">
                <a:latin typeface="Arial" pitchFamily="34" charset="0"/>
              </a:defRPr>
            </a:lvl4pPr>
            <a:lvl5pPr marL="0" indent="0">
              <a:buNone/>
              <a:defRPr sz="2800" baseline="0">
                <a:latin typeface="Arial" pitchFamily="34" charset="0"/>
              </a:defRPr>
            </a:lvl5pPr>
          </a:lstStyle>
          <a:p>
            <a:pPr lvl="0"/>
            <a:r>
              <a:rPr lang="ja-JP" altLang="en-US"/>
              <a:t>テキストを入力</a:t>
            </a:r>
            <a:endParaRPr lang="en-GB"/>
          </a:p>
        </p:txBody>
      </p:sp>
      <p:sp>
        <p:nvSpPr>
          <p:cNvPr id="11" name="Text Placeholder 9"/>
          <p:cNvSpPr>
            <a:spLocks noGrp="1"/>
          </p:cNvSpPr>
          <p:nvPr>
            <p:ph type="body" sz="quarter" idx="18" hasCustomPrompt="1"/>
          </p:nvPr>
        </p:nvSpPr>
        <p:spPr>
          <a:xfrm>
            <a:off x="360025" y="1479395"/>
            <a:ext cx="3994848" cy="1689256"/>
          </a:xfrm>
          <a:prstGeom prst="rect">
            <a:avLst/>
          </a:prstGeom>
        </p:spPr>
        <p:txBody>
          <a:bodyPr/>
          <a:lstStyle>
            <a:lvl1pPr marL="0" indent="0">
              <a:buNone/>
              <a:defRPr sz="240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2800" baseline="0">
                <a:latin typeface="Arial" pitchFamily="34" charset="0"/>
              </a:defRPr>
            </a:lvl2pPr>
            <a:lvl3pPr marL="0" indent="0">
              <a:buNone/>
              <a:defRPr sz="2800" baseline="0">
                <a:latin typeface="Arial" pitchFamily="34" charset="0"/>
              </a:defRPr>
            </a:lvl3pPr>
            <a:lvl4pPr marL="0" indent="0">
              <a:buNone/>
              <a:defRPr sz="2800" baseline="0">
                <a:latin typeface="Arial" pitchFamily="34" charset="0"/>
              </a:defRPr>
            </a:lvl4pPr>
            <a:lvl5pPr marL="0" indent="0">
              <a:buNone/>
              <a:defRPr sz="2800" baseline="0">
                <a:latin typeface="Arial" pitchFamily="34" charset="0"/>
              </a:defRPr>
            </a:lvl5pPr>
          </a:lstStyle>
          <a:p>
            <a:pPr lvl="0"/>
            <a:r>
              <a:rPr lang="ja-JP" altLang="en-US"/>
              <a:t>テキストを入力</a:t>
            </a:r>
            <a:endParaRPr lang="en-GB"/>
          </a:p>
        </p:txBody>
      </p:sp>
      <p:sp>
        <p:nvSpPr>
          <p:cNvPr id="8"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B8E4FBED-B7B4-4EB2-B30D-CE6ED2219F9C}" type="datetime1">
              <a:rPr lang="en-US" altLang="ja-JP" smtClean="0"/>
              <a:t>6/26/2024</a:t>
            </a:fld>
            <a:endParaRPr lang="ja-JP" altLang="en-US"/>
          </a:p>
        </p:txBody>
      </p:sp>
      <p:sp>
        <p:nvSpPr>
          <p:cNvPr id="9"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12"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1203624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ja-JP" altLang="en-US"/>
              <a:t>内容ページタイトル</a:t>
            </a:r>
          </a:p>
        </p:txBody>
      </p:sp>
      <p:sp>
        <p:nvSpPr>
          <p:cNvPr id="6" name="図プレースホルダー 12"/>
          <p:cNvSpPr>
            <a:spLocks noGrp="1"/>
          </p:cNvSpPr>
          <p:nvPr>
            <p:ph type="pic" sz="quarter" idx="13" hasCustomPrompt="1"/>
          </p:nvPr>
        </p:nvSpPr>
        <p:spPr>
          <a:xfrm>
            <a:off x="365761" y="1482634"/>
            <a:ext cx="3717471" cy="2204108"/>
          </a:xfrm>
          <a:prstGeom prst="roundRect">
            <a:avLst>
              <a:gd name="adj" fmla="val 3978"/>
            </a:avLst>
          </a:prstGeom>
        </p:spPr>
        <p:txBody>
          <a:bodyPr rtlCol="0">
            <a:normAutofit/>
          </a:bodyPr>
          <a:lstStyle>
            <a:lvl1pPr marL="0" indent="0">
              <a:buNone/>
              <a:defRPr sz="2800" baseline="0">
                <a:solidFill>
                  <a:srgbClr val="000000"/>
                </a:solidFill>
                <a:latin typeface="ＭＳ Ｐゴシック" panose="020B0600070205080204" pitchFamily="50" charset="-128"/>
                <a:ea typeface="ＭＳ Ｐゴシック" panose="020B0600070205080204" pitchFamily="50" charset="-128"/>
              </a:defRPr>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800" b="0" i="0" u="none" strike="noStrike" kern="0" cap="none" spc="0" normalizeH="0" baseline="0" noProof="0">
                <a:ln>
                  <a:noFill/>
                </a:ln>
                <a:solidFill>
                  <a:srgbClr val="000000"/>
                </a:solidFill>
                <a:effectLst/>
                <a:uLnTx/>
                <a:uFillTx/>
                <a:latin typeface="Arial"/>
              </a:rPr>
              <a:t>アイコンをクリックして画像を挿入</a:t>
            </a:r>
          </a:p>
        </p:txBody>
      </p:sp>
      <p:sp>
        <p:nvSpPr>
          <p:cNvPr id="7" name="Text Placeholder 9"/>
          <p:cNvSpPr>
            <a:spLocks noGrp="1"/>
          </p:cNvSpPr>
          <p:nvPr>
            <p:ph type="body" sz="quarter" idx="15" hasCustomPrompt="1"/>
          </p:nvPr>
        </p:nvSpPr>
        <p:spPr>
          <a:xfrm>
            <a:off x="4755942" y="1489114"/>
            <a:ext cx="4064531" cy="1690688"/>
          </a:xfrm>
          <a:prstGeom prst="rect">
            <a:avLst/>
          </a:prstGeom>
        </p:spPr>
        <p:txBody>
          <a:bodyPr/>
          <a:lstStyle>
            <a:lvl1pPr marL="0" indent="0">
              <a:buNone/>
              <a:defRPr sz="240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2800" baseline="0">
                <a:latin typeface="Arial" pitchFamily="34" charset="0"/>
              </a:defRPr>
            </a:lvl2pPr>
            <a:lvl3pPr marL="0" indent="0">
              <a:buNone/>
              <a:defRPr sz="2800" baseline="0">
                <a:latin typeface="Arial" pitchFamily="34" charset="0"/>
              </a:defRPr>
            </a:lvl3pPr>
            <a:lvl4pPr marL="0" indent="0">
              <a:buNone/>
              <a:defRPr sz="2800" baseline="0">
                <a:latin typeface="Arial" pitchFamily="34" charset="0"/>
              </a:defRPr>
            </a:lvl4pPr>
            <a:lvl5pPr marL="0" indent="0">
              <a:buNone/>
              <a:defRPr sz="2800" baseline="0">
                <a:latin typeface="Arial" pitchFamily="34" charset="0"/>
              </a:defRPr>
            </a:lvl5pPr>
          </a:lstStyle>
          <a:p>
            <a:pPr lvl="0"/>
            <a:r>
              <a:rPr lang="ja-JP" altLang="en-US"/>
              <a:t>テキストを入力</a:t>
            </a:r>
            <a:endParaRPr lang="en-GB"/>
          </a:p>
        </p:txBody>
      </p:sp>
      <p:sp>
        <p:nvSpPr>
          <p:cNvPr id="11"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2F8CA4B1-9A50-42C7-B2D4-8166325AA5EE}" type="datetime1">
              <a:rPr lang="en-US" altLang="ja-JP" smtClean="0"/>
              <a:t>6/26/2024</a:t>
            </a:fld>
            <a:endParaRPr lang="ja-JP" altLang="en-US"/>
          </a:p>
        </p:txBody>
      </p:sp>
      <p:sp>
        <p:nvSpPr>
          <p:cNvPr id="12"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13"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126897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ja-JP" altLang="en-US"/>
              <a:t>内容ページタイトル</a:t>
            </a:r>
          </a:p>
        </p:txBody>
      </p:sp>
      <p:sp>
        <p:nvSpPr>
          <p:cNvPr id="6"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BD6889C4-4DC1-4DC2-9E26-56E6B782F6F0}" type="datetime1">
              <a:rPr lang="en-US" altLang="ja-JP" smtClean="0"/>
              <a:t>6/26/2024</a:t>
            </a:fld>
            <a:endParaRPr lang="ja-JP" altLang="en-US"/>
          </a:p>
        </p:txBody>
      </p:sp>
      <p:sp>
        <p:nvSpPr>
          <p:cNvPr id="7"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8"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3920980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title header 32pt">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504827" y="3427144"/>
            <a:ext cx="6489969" cy="640800"/>
          </a:xfrm>
        </p:spPr>
        <p:txBody>
          <a:bodyPr>
            <a:normAutofit/>
          </a:bodyPr>
          <a:lstStyle>
            <a:lvl1pPr algn="l">
              <a:defRPr sz="3200" b="0">
                <a:latin typeface="ＭＳ Ｐゴシック" panose="020B0600070205080204" pitchFamily="50" charset="-128"/>
                <a:ea typeface="ＭＳ Ｐゴシック" panose="020B0600070205080204" pitchFamily="50" charset="-128"/>
              </a:defRPr>
            </a:lvl1pPr>
          </a:lstStyle>
          <a:p>
            <a:r>
              <a:rPr kumimoji="1" lang="ja-JP" altLang="en-US"/>
              <a:t>タイトルの入力（章題など）</a:t>
            </a:r>
          </a:p>
        </p:txBody>
      </p:sp>
      <p:sp>
        <p:nvSpPr>
          <p:cNvPr id="3" name="サブタイトル 2"/>
          <p:cNvSpPr>
            <a:spLocks noGrp="1"/>
          </p:cNvSpPr>
          <p:nvPr>
            <p:ph type="subTitle" idx="1" hasCustomPrompt="1"/>
          </p:nvPr>
        </p:nvSpPr>
        <p:spPr>
          <a:xfrm>
            <a:off x="504826" y="4107163"/>
            <a:ext cx="3389538" cy="723600"/>
          </a:xfrm>
          <a:prstGeom prst="rect">
            <a:avLst/>
          </a:prstGeom>
        </p:spPr>
        <p:txBody>
          <a:bodyPr>
            <a:normAutofit/>
          </a:bodyPr>
          <a:lstStyle>
            <a:lvl1pPr marL="0" indent="0" algn="l">
              <a:buNone/>
              <a:defRPr sz="1800">
                <a:solidFill>
                  <a:srgbClr val="C00000"/>
                </a:solidFill>
                <a:latin typeface="ＭＳ Ｐゴシック" panose="020B0600070205080204" pitchFamily="50" charset="-128"/>
                <a:ea typeface="ＭＳ Ｐゴシック" panose="020B060007020508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サブタイトル</a:t>
            </a:r>
          </a:p>
        </p:txBody>
      </p:sp>
      <p:sp>
        <p:nvSpPr>
          <p:cNvPr id="8" name="Plaque 10"/>
          <p:cNvSpPr/>
          <p:nvPr userDrawn="1"/>
        </p:nvSpPr>
        <p:spPr>
          <a:xfrm flipH="1">
            <a:off x="6843438" y="4435117"/>
            <a:ext cx="1872457" cy="1873608"/>
          </a:xfrm>
          <a:custGeom>
            <a:avLst/>
            <a:gdLst/>
            <a:ahLst/>
            <a:cxnLst/>
            <a:rect l="l" t="t" r="r" b="b"/>
            <a:pathLst>
              <a:path w="5164139" h="5167312">
                <a:moveTo>
                  <a:pt x="160633" y="0"/>
                </a:moveTo>
                <a:lnTo>
                  <a:pt x="4471692" y="0"/>
                </a:lnTo>
                <a:cubicBezTo>
                  <a:pt x="4560407" y="0"/>
                  <a:pt x="4632325" y="71918"/>
                  <a:pt x="4632325" y="160633"/>
                </a:cubicBezTo>
                <a:lnTo>
                  <a:pt x="4632325" y="4389438"/>
                </a:lnTo>
                <a:lnTo>
                  <a:pt x="4637047" y="4389438"/>
                </a:lnTo>
                <a:cubicBezTo>
                  <a:pt x="4637047" y="4430668"/>
                  <a:pt x="4670471" y="4464092"/>
                  <a:pt x="4711701" y="4464092"/>
                </a:cubicBezTo>
                <a:lnTo>
                  <a:pt x="4711701" y="4464579"/>
                </a:lnTo>
                <a:lnTo>
                  <a:pt x="5091727" y="4464579"/>
                </a:lnTo>
                <a:cubicBezTo>
                  <a:pt x="5131719" y="4464579"/>
                  <a:pt x="5164139" y="4496999"/>
                  <a:pt x="5164139" y="4536991"/>
                </a:cubicBezTo>
                <a:lnTo>
                  <a:pt x="5164139" y="5094900"/>
                </a:lnTo>
                <a:cubicBezTo>
                  <a:pt x="5164139" y="5134892"/>
                  <a:pt x="5131719" y="5167312"/>
                  <a:pt x="5091727" y="5167312"/>
                </a:cubicBezTo>
                <a:lnTo>
                  <a:pt x="4546518" y="5167312"/>
                </a:lnTo>
                <a:cubicBezTo>
                  <a:pt x="4506526" y="5167312"/>
                  <a:pt x="4474106" y="5134892"/>
                  <a:pt x="4474106" y="5094900"/>
                </a:cubicBezTo>
                <a:lnTo>
                  <a:pt x="4474106" y="4694237"/>
                </a:lnTo>
                <a:lnTo>
                  <a:pt x="4472030" y="4694237"/>
                </a:lnTo>
                <a:cubicBezTo>
                  <a:pt x="4472030" y="4663315"/>
                  <a:pt x="4453229" y="4636783"/>
                  <a:pt x="4426435" y="4625450"/>
                </a:cubicBezTo>
                <a:lnTo>
                  <a:pt x="4405445" y="4621212"/>
                </a:lnTo>
                <a:lnTo>
                  <a:pt x="160633" y="4621212"/>
                </a:lnTo>
                <a:cubicBezTo>
                  <a:pt x="71918" y="4621212"/>
                  <a:pt x="0" y="4549294"/>
                  <a:pt x="0" y="4460579"/>
                </a:cubicBezTo>
                <a:lnTo>
                  <a:pt x="0" y="160633"/>
                </a:lnTo>
                <a:cubicBezTo>
                  <a:pt x="0" y="71918"/>
                  <a:pt x="71918" y="0"/>
                  <a:pt x="160633" y="0"/>
                </a:cubicBezTo>
                <a:close/>
              </a:path>
            </a:pathLst>
          </a:custGeom>
          <a:solidFill>
            <a:srgbClr val="CF142B"/>
          </a:solidFill>
          <a:ln w="127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3EC2E410-7A16-4B86-9673-16FE1CAAEBE0}" type="datetime1">
              <a:rPr lang="en-US" altLang="ja-JP" smtClean="0"/>
              <a:t>6/26/2024</a:t>
            </a:fld>
            <a:endParaRPr lang="ja-JP" altLang="en-US"/>
          </a:p>
        </p:txBody>
      </p:sp>
      <p:sp>
        <p:nvSpPr>
          <p:cNvPr id="10"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11"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1336974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Blank">
    <p:spTree>
      <p:nvGrpSpPr>
        <p:cNvPr id="1" name=""/>
        <p:cNvGrpSpPr/>
        <p:nvPr/>
      </p:nvGrpSpPr>
      <p:grpSpPr>
        <a:xfrm>
          <a:off x="0" y="0"/>
          <a:ext cx="0" cy="0"/>
          <a:chOff x="0" y="0"/>
          <a:chExt cx="0" cy="0"/>
        </a:xfrm>
      </p:grpSpPr>
      <p:sp>
        <p:nvSpPr>
          <p:cNvPr id="8" name="Plaque 10"/>
          <p:cNvSpPr/>
          <p:nvPr userDrawn="1"/>
        </p:nvSpPr>
        <p:spPr>
          <a:xfrm>
            <a:off x="488519" y="4435117"/>
            <a:ext cx="1872457" cy="1873608"/>
          </a:xfrm>
          <a:custGeom>
            <a:avLst/>
            <a:gdLst/>
            <a:ahLst/>
            <a:cxnLst/>
            <a:rect l="l" t="t" r="r" b="b"/>
            <a:pathLst>
              <a:path w="5164139" h="5167312">
                <a:moveTo>
                  <a:pt x="160633" y="0"/>
                </a:moveTo>
                <a:lnTo>
                  <a:pt x="4471692" y="0"/>
                </a:lnTo>
                <a:cubicBezTo>
                  <a:pt x="4560407" y="0"/>
                  <a:pt x="4632325" y="71918"/>
                  <a:pt x="4632325" y="160633"/>
                </a:cubicBezTo>
                <a:lnTo>
                  <a:pt x="4632325" y="4389438"/>
                </a:lnTo>
                <a:lnTo>
                  <a:pt x="4637047" y="4389438"/>
                </a:lnTo>
                <a:cubicBezTo>
                  <a:pt x="4637047" y="4430668"/>
                  <a:pt x="4670471" y="4464092"/>
                  <a:pt x="4711701" y="4464092"/>
                </a:cubicBezTo>
                <a:lnTo>
                  <a:pt x="4711701" y="4464579"/>
                </a:lnTo>
                <a:lnTo>
                  <a:pt x="5091727" y="4464579"/>
                </a:lnTo>
                <a:cubicBezTo>
                  <a:pt x="5131719" y="4464579"/>
                  <a:pt x="5164139" y="4496999"/>
                  <a:pt x="5164139" y="4536991"/>
                </a:cubicBezTo>
                <a:lnTo>
                  <a:pt x="5164139" y="5094900"/>
                </a:lnTo>
                <a:cubicBezTo>
                  <a:pt x="5164139" y="5134892"/>
                  <a:pt x="5131719" y="5167312"/>
                  <a:pt x="5091727" y="5167312"/>
                </a:cubicBezTo>
                <a:lnTo>
                  <a:pt x="4546518" y="5167312"/>
                </a:lnTo>
                <a:cubicBezTo>
                  <a:pt x="4506526" y="5167312"/>
                  <a:pt x="4474106" y="5134892"/>
                  <a:pt x="4474106" y="5094900"/>
                </a:cubicBezTo>
                <a:lnTo>
                  <a:pt x="4474106" y="4694237"/>
                </a:lnTo>
                <a:lnTo>
                  <a:pt x="4472030" y="4694237"/>
                </a:lnTo>
                <a:cubicBezTo>
                  <a:pt x="4472030" y="4663315"/>
                  <a:pt x="4453229" y="4636783"/>
                  <a:pt x="4426435" y="4625450"/>
                </a:cubicBezTo>
                <a:lnTo>
                  <a:pt x="4405445" y="4621212"/>
                </a:lnTo>
                <a:lnTo>
                  <a:pt x="160633" y="4621212"/>
                </a:lnTo>
                <a:cubicBezTo>
                  <a:pt x="71918" y="4621212"/>
                  <a:pt x="0" y="4549294"/>
                  <a:pt x="0" y="4460579"/>
                </a:cubicBezTo>
                <a:lnTo>
                  <a:pt x="0" y="160633"/>
                </a:lnTo>
                <a:cubicBezTo>
                  <a:pt x="0" y="71918"/>
                  <a:pt x="71918" y="0"/>
                  <a:pt x="160633" y="0"/>
                </a:cubicBezTo>
                <a:close/>
              </a:path>
            </a:pathLst>
          </a:custGeom>
          <a:solidFill>
            <a:srgbClr val="CF142B"/>
          </a:solidFill>
          <a:ln w="127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941C04EC-75A7-4CDC-B797-B7FD9B520256}" type="datetime1">
              <a:rPr lang="en-US" altLang="ja-JP" smtClean="0"/>
              <a:t>6/26/2024</a:t>
            </a:fld>
            <a:endParaRPr lang="ja-JP" altLang="en-US"/>
          </a:p>
        </p:txBody>
      </p:sp>
      <p:sp>
        <p:nvSpPr>
          <p:cNvPr id="9"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10"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1460352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lide title 32pt bullet">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lvl1pPr>
              <a:defRPr>
                <a:latin typeface="Meiryo UI" panose="020B0604030504040204" pitchFamily="50" charset="-128"/>
                <a:ea typeface="Meiryo UI" panose="020B0604030504040204" pitchFamily="50" charset="-128"/>
              </a:defRPr>
            </a:lvl1pPr>
          </a:lstStyle>
          <a:p>
            <a:r>
              <a:rPr kumimoji="1" lang="ja-JP" altLang="en-US"/>
              <a:t>内容ページタイトル</a:t>
            </a:r>
          </a:p>
        </p:txBody>
      </p:sp>
      <p:sp>
        <p:nvSpPr>
          <p:cNvPr id="7" name="Content Placeholder 4"/>
          <p:cNvSpPr>
            <a:spLocks noGrp="1"/>
          </p:cNvSpPr>
          <p:nvPr>
            <p:ph sz="quarter" idx="21" hasCustomPrompt="1"/>
          </p:nvPr>
        </p:nvSpPr>
        <p:spPr>
          <a:xfrm>
            <a:off x="364672" y="992825"/>
            <a:ext cx="8460014" cy="5371465"/>
          </a:xfrm>
          <a:prstGeom prst="rect">
            <a:avLst/>
          </a:prstGeom>
        </p:spPr>
        <p:txBody>
          <a:bodyPr/>
          <a:lstStyle>
            <a:lvl1pPr marL="342900" indent="-342900">
              <a:buClr>
                <a:srgbClr val="B00619"/>
              </a:buClr>
              <a:buFont typeface="Wingdings" pitchFamily="2" charset="2"/>
              <a:buChar char="§"/>
              <a:defRPr sz="2400">
                <a:latin typeface="Meiryo UI" panose="020B0604030504040204" pitchFamily="50" charset="-128"/>
                <a:ea typeface="Meiryo UI" panose="020B0604030504040204" pitchFamily="50" charset="-128"/>
              </a:defRPr>
            </a:lvl1pPr>
            <a:lvl2pPr marL="742950" indent="-377825">
              <a:defRPr sz="1800">
                <a:latin typeface="Meiryo UI" panose="020B0604030504040204" pitchFamily="50" charset="-128"/>
                <a:ea typeface="Meiryo UI" panose="020B0604030504040204" pitchFamily="50" charset="-128"/>
              </a:defRPr>
            </a:lvl2pPr>
            <a:lvl3pPr marL="1050925" indent="-288925">
              <a:buClr>
                <a:srgbClr val="B00619"/>
              </a:buClr>
              <a:buFont typeface="Arial" pitchFamily="34" charset="0"/>
              <a:buChar char="•"/>
              <a:defRPr sz="1600">
                <a:latin typeface="Meiryo UI" panose="020B0604030504040204" pitchFamily="50" charset="-128"/>
                <a:ea typeface="Meiryo UI" panose="020B0604030504040204" pitchFamily="50" charset="-128"/>
              </a:defRPr>
            </a:lvl3pPr>
          </a:lstStyle>
          <a:p>
            <a:pPr lvl="0"/>
            <a:r>
              <a:rPr lang="ja-JP" altLang="en-US"/>
              <a:t>テキストを入力</a:t>
            </a:r>
            <a:endParaRPr lang="en-US"/>
          </a:p>
          <a:p>
            <a:pPr lvl="1"/>
            <a:r>
              <a:rPr lang="ja-JP" altLang="en-US"/>
              <a:t>テキストを入力</a:t>
            </a:r>
            <a:endParaRPr lang="en-US"/>
          </a:p>
          <a:p>
            <a:pPr lvl="2"/>
            <a:r>
              <a:rPr lang="ja-JP" altLang="en-US"/>
              <a:t>テキストを入力</a:t>
            </a:r>
            <a:endParaRPr lang="en-US"/>
          </a:p>
        </p:txBody>
      </p:sp>
      <p:sp>
        <p:nvSpPr>
          <p:cNvPr id="8"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CF0A30A7-6869-4051-8F63-71A7AA0C44EF}" type="datetime1">
              <a:rPr lang="en-US" altLang="ja-JP" smtClean="0"/>
              <a:t>6/26/2024</a:t>
            </a:fld>
            <a:endParaRPr lang="ja-JP" altLang="en-US"/>
          </a:p>
        </p:txBody>
      </p:sp>
      <p:sp>
        <p:nvSpPr>
          <p:cNvPr id="9"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10"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16553217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image" Target="../media/image1.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theme" Target="../theme/theme4.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image" Target="../media/image1.pn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7.xml"/><Relationship Id="rId1" Type="http://schemas.openxmlformats.org/officeDocument/2006/relationships/slideLayout" Target="../slideLayouts/slideLayout23.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5" Type="http://schemas.openxmlformats.org/officeDocument/2006/relationships/image" Target="../media/image1.png"/><Relationship Id="rId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日付プレースホルダー 3"/>
          <p:cNvSpPr>
            <a:spLocks noGrp="1"/>
          </p:cNvSpPr>
          <p:nvPr>
            <p:ph type="dt" sz="half" idx="2"/>
          </p:nvPr>
        </p:nvSpPr>
        <p:spPr>
          <a:xfrm>
            <a:off x="377825" y="6507434"/>
            <a:ext cx="954000" cy="183600"/>
          </a:xfrm>
          <a:prstGeom prst="rect">
            <a:avLst/>
          </a:prstGeom>
        </p:spPr>
        <p:txBody>
          <a:bodyPr vert="horz" lIns="91440" tIns="45720" rIns="91440" bIns="45720" rtlCol="0" anchor="ctr"/>
          <a:lstStyle>
            <a:lvl1pPr algn="l">
              <a:defRPr lang="en-GB" altLang="ja-JP" sz="600" kern="0" baseline="0" smtClean="0">
                <a:solidFill>
                  <a:srgbClr val="717171"/>
                </a:solidFill>
                <a:latin typeface="Arial" pitchFamily="34" charset="0"/>
              </a:defRPr>
            </a:lvl1pPr>
          </a:lstStyle>
          <a:p>
            <a:fld id="{D77168F2-902C-4A28-9FF3-3E295E3FB4C2}" type="datetime1">
              <a:rPr lang="en-US" altLang="ja-JP" smtClean="0"/>
              <a:t>6/26/2024</a:t>
            </a:fld>
            <a:endParaRPr lang="ja-JP" altLang="en-US"/>
          </a:p>
        </p:txBody>
      </p:sp>
      <p:sp>
        <p:nvSpPr>
          <p:cNvPr id="6" name="スライド番号プレースホルダー 5"/>
          <p:cNvSpPr>
            <a:spLocks noGrp="1"/>
          </p:cNvSpPr>
          <p:nvPr>
            <p:ph type="sldNum" sz="quarter" idx="4"/>
          </p:nvPr>
        </p:nvSpPr>
        <p:spPr>
          <a:xfrm>
            <a:off x="6677838" y="6507434"/>
            <a:ext cx="2131200" cy="183600"/>
          </a:xfrm>
          <a:prstGeom prst="rect">
            <a:avLst/>
          </a:prstGeom>
        </p:spPr>
        <p:txBody>
          <a:bodyPr vert="horz" lIns="91440" tIns="45720" rIns="91440" bIns="45720" rtlCol="0" anchor="ctr"/>
          <a:lstStyle>
            <a:lvl1pPr algn="r">
              <a:defRPr sz="600">
                <a:solidFill>
                  <a:schemeClr val="tx1">
                    <a:tint val="75000"/>
                  </a:schemeClr>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
        <p:nvSpPr>
          <p:cNvPr id="9" name="Plaque 10"/>
          <p:cNvSpPr/>
          <p:nvPr/>
        </p:nvSpPr>
        <p:spPr>
          <a:xfrm>
            <a:off x="359729" y="442281"/>
            <a:ext cx="3384376" cy="3386456"/>
          </a:xfrm>
          <a:custGeom>
            <a:avLst/>
            <a:gdLst/>
            <a:ahLst/>
            <a:cxnLst/>
            <a:rect l="l" t="t" r="r" b="b"/>
            <a:pathLst>
              <a:path w="5164139" h="5167312">
                <a:moveTo>
                  <a:pt x="160633" y="0"/>
                </a:moveTo>
                <a:lnTo>
                  <a:pt x="4471692" y="0"/>
                </a:lnTo>
                <a:cubicBezTo>
                  <a:pt x="4560407" y="0"/>
                  <a:pt x="4632325" y="71918"/>
                  <a:pt x="4632325" y="160633"/>
                </a:cubicBezTo>
                <a:lnTo>
                  <a:pt x="4632325" y="4389438"/>
                </a:lnTo>
                <a:lnTo>
                  <a:pt x="4637047" y="4389438"/>
                </a:lnTo>
                <a:cubicBezTo>
                  <a:pt x="4637047" y="4430668"/>
                  <a:pt x="4670471" y="4464092"/>
                  <a:pt x="4711701" y="4464092"/>
                </a:cubicBezTo>
                <a:lnTo>
                  <a:pt x="4711701" y="4464579"/>
                </a:lnTo>
                <a:lnTo>
                  <a:pt x="5091727" y="4464579"/>
                </a:lnTo>
                <a:cubicBezTo>
                  <a:pt x="5131719" y="4464579"/>
                  <a:pt x="5164139" y="4496999"/>
                  <a:pt x="5164139" y="4536991"/>
                </a:cubicBezTo>
                <a:lnTo>
                  <a:pt x="5164139" y="5094900"/>
                </a:lnTo>
                <a:cubicBezTo>
                  <a:pt x="5164139" y="5134892"/>
                  <a:pt x="5131719" y="5167312"/>
                  <a:pt x="5091727" y="5167312"/>
                </a:cubicBezTo>
                <a:lnTo>
                  <a:pt x="4546518" y="5167312"/>
                </a:lnTo>
                <a:cubicBezTo>
                  <a:pt x="4506526" y="5167312"/>
                  <a:pt x="4474106" y="5134892"/>
                  <a:pt x="4474106" y="5094900"/>
                </a:cubicBezTo>
                <a:lnTo>
                  <a:pt x="4474106" y="4694237"/>
                </a:lnTo>
                <a:lnTo>
                  <a:pt x="4472030" y="4694237"/>
                </a:lnTo>
                <a:cubicBezTo>
                  <a:pt x="4472030" y="4663315"/>
                  <a:pt x="4453229" y="4636783"/>
                  <a:pt x="4426435" y="4625450"/>
                </a:cubicBezTo>
                <a:lnTo>
                  <a:pt x="4405445" y="4621212"/>
                </a:lnTo>
                <a:lnTo>
                  <a:pt x="160633" y="4621212"/>
                </a:lnTo>
                <a:cubicBezTo>
                  <a:pt x="71918" y="4621212"/>
                  <a:pt x="0" y="4549294"/>
                  <a:pt x="0" y="4460579"/>
                </a:cubicBezTo>
                <a:lnTo>
                  <a:pt x="0" y="160633"/>
                </a:lnTo>
                <a:cubicBezTo>
                  <a:pt x="0" y="71918"/>
                  <a:pt x="71918" y="0"/>
                  <a:pt x="160633" y="0"/>
                </a:cubicBezTo>
                <a:close/>
              </a:path>
            </a:pathLst>
          </a:custGeom>
          <a:solidFill>
            <a:srgbClr val="CF14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0" name="Picture 5" descr="ricoh_lock_up_rgb_positive-031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69114" y="350737"/>
            <a:ext cx="193992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7017891"/>
      </p:ext>
    </p:extLst>
  </p:cSld>
  <p:clrMap bg1="lt1" tx1="dk1" bg2="lt2" tx2="dk2" accent1="accent1" accent2="accent2" accent3="accent3" accent4="accent4" accent5="accent5" accent6="accent6" hlink="hlink" folHlink="folHlink"/>
  <p:sldLayoutIdLst>
    <p:sldLayoutId id="2147483663" r:id="rId1"/>
    <p:sldLayoutId id="2147483697" r:id="rId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112840" y="163534"/>
            <a:ext cx="6141046" cy="676800"/>
          </a:xfrm>
          <a:prstGeom prst="rect">
            <a:avLst/>
          </a:prstGeom>
        </p:spPr>
        <p:txBody>
          <a:bodyPr vert="horz" lIns="91440" tIns="45720" rIns="91440" bIns="45720" rtlCol="0" anchor="ctr">
            <a:normAutofit/>
          </a:bodyPr>
          <a:lstStyle/>
          <a:p>
            <a:r>
              <a:rPr kumimoji="1" lang="ja-JP" altLang="en-US"/>
              <a:t>内容ページタイトル</a:t>
            </a:r>
          </a:p>
        </p:txBody>
      </p:sp>
      <p:sp>
        <p:nvSpPr>
          <p:cNvPr id="13" name="Plaque 10"/>
          <p:cNvSpPr/>
          <p:nvPr/>
        </p:nvSpPr>
        <p:spPr>
          <a:xfrm>
            <a:off x="377825" y="277712"/>
            <a:ext cx="442800" cy="442278"/>
          </a:xfrm>
          <a:custGeom>
            <a:avLst/>
            <a:gdLst/>
            <a:ahLst/>
            <a:cxnLst/>
            <a:rect l="l" t="t" r="r" b="b"/>
            <a:pathLst>
              <a:path w="5164139" h="5167312">
                <a:moveTo>
                  <a:pt x="160633" y="0"/>
                </a:moveTo>
                <a:lnTo>
                  <a:pt x="4471692" y="0"/>
                </a:lnTo>
                <a:cubicBezTo>
                  <a:pt x="4560407" y="0"/>
                  <a:pt x="4632325" y="71918"/>
                  <a:pt x="4632325" y="160633"/>
                </a:cubicBezTo>
                <a:lnTo>
                  <a:pt x="4632325" y="4389438"/>
                </a:lnTo>
                <a:lnTo>
                  <a:pt x="4637047" y="4389438"/>
                </a:lnTo>
                <a:cubicBezTo>
                  <a:pt x="4637047" y="4430668"/>
                  <a:pt x="4670471" y="4464092"/>
                  <a:pt x="4711701" y="4464092"/>
                </a:cubicBezTo>
                <a:lnTo>
                  <a:pt x="4711701" y="4464579"/>
                </a:lnTo>
                <a:lnTo>
                  <a:pt x="5091727" y="4464579"/>
                </a:lnTo>
                <a:cubicBezTo>
                  <a:pt x="5131719" y="4464579"/>
                  <a:pt x="5164139" y="4496999"/>
                  <a:pt x="5164139" y="4536991"/>
                </a:cubicBezTo>
                <a:lnTo>
                  <a:pt x="5164139" y="5094900"/>
                </a:lnTo>
                <a:cubicBezTo>
                  <a:pt x="5164139" y="5134892"/>
                  <a:pt x="5131719" y="5167312"/>
                  <a:pt x="5091727" y="5167312"/>
                </a:cubicBezTo>
                <a:lnTo>
                  <a:pt x="4546518" y="5167312"/>
                </a:lnTo>
                <a:cubicBezTo>
                  <a:pt x="4506526" y="5167312"/>
                  <a:pt x="4474106" y="5134892"/>
                  <a:pt x="4474106" y="5094900"/>
                </a:cubicBezTo>
                <a:lnTo>
                  <a:pt x="4474106" y="4694237"/>
                </a:lnTo>
                <a:lnTo>
                  <a:pt x="4472030" y="4694237"/>
                </a:lnTo>
                <a:cubicBezTo>
                  <a:pt x="4472030" y="4663315"/>
                  <a:pt x="4453229" y="4636783"/>
                  <a:pt x="4426435" y="4625450"/>
                </a:cubicBezTo>
                <a:lnTo>
                  <a:pt x="4405445" y="4621212"/>
                </a:lnTo>
                <a:lnTo>
                  <a:pt x="160633" y="4621212"/>
                </a:lnTo>
                <a:cubicBezTo>
                  <a:pt x="71918" y="4621212"/>
                  <a:pt x="0" y="4549294"/>
                  <a:pt x="0" y="4460579"/>
                </a:cubicBezTo>
                <a:lnTo>
                  <a:pt x="0" y="160633"/>
                </a:lnTo>
                <a:cubicBezTo>
                  <a:pt x="0" y="71918"/>
                  <a:pt x="71918" y="0"/>
                  <a:pt x="160633" y="0"/>
                </a:cubicBezTo>
                <a:close/>
              </a:path>
            </a:pathLst>
          </a:custGeom>
          <a:solidFill>
            <a:srgbClr val="CF14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50"/>
          </a:p>
        </p:txBody>
      </p:sp>
      <p:pic>
        <p:nvPicPr>
          <p:cNvPr id="14" name="Picture 9" descr="ricoh_lock_up_rgb_positive-031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16788" y="237410"/>
            <a:ext cx="14922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5" name="直線コネクタ 4"/>
          <p:cNvCxnSpPr/>
          <p:nvPr/>
        </p:nvCxnSpPr>
        <p:spPr>
          <a:xfrm>
            <a:off x="377826" y="904640"/>
            <a:ext cx="8431213" cy="0"/>
          </a:xfrm>
          <a:prstGeom prst="line">
            <a:avLst/>
          </a:prstGeom>
          <a:ln>
            <a:solidFill>
              <a:srgbClr val="C00000"/>
            </a:solidFill>
          </a:ln>
          <a:effectLst/>
        </p:spPr>
        <p:style>
          <a:lnRef idx="2">
            <a:schemeClr val="accent1"/>
          </a:lnRef>
          <a:fillRef idx="0">
            <a:schemeClr val="accent1"/>
          </a:fillRef>
          <a:effectRef idx="1">
            <a:schemeClr val="accent1"/>
          </a:effectRef>
          <a:fontRef idx="minor">
            <a:schemeClr val="tx1"/>
          </a:fontRef>
        </p:style>
      </p:cxnSp>
      <p:sp>
        <p:nvSpPr>
          <p:cNvPr id="8"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EE6E0384-D517-4661-81A7-7A432CB5D284}" type="datetime1">
              <a:rPr lang="en-US" altLang="ja-JP" smtClean="0"/>
              <a:t>6/26/2024</a:t>
            </a:fld>
            <a:endParaRPr lang="ja-JP" altLang="en-US"/>
          </a:p>
        </p:txBody>
      </p:sp>
      <p:sp>
        <p:nvSpPr>
          <p:cNvPr id="9"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10"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4001165837"/>
      </p:ext>
    </p:extLst>
  </p:cSld>
  <p:clrMap bg1="lt1" tx1="dk1" bg2="lt2" tx2="dk2" accent1="accent1" accent2="accent2" accent3="accent3" accent4="accent4" accent5="accent5" accent6="accent6" hlink="hlink" folHlink="folHlink"/>
  <p:sldLayoutIdLst>
    <p:sldLayoutId id="2147483666" r:id="rId1"/>
    <p:sldLayoutId id="2147483676" r:id="rId2"/>
    <p:sldLayoutId id="2147483677" r:id="rId3"/>
    <p:sldLayoutId id="2147483678" r:id="rId4"/>
  </p:sldLayoutIdLst>
  <p:hf hdr="0" ftr="0" dt="0"/>
  <p:txStyles>
    <p:titleStyle>
      <a:lvl1pPr algn="l" defTabSz="914400" rtl="0" eaLnBrk="1" latinLnBrk="0" hangingPunct="1">
        <a:spcBef>
          <a:spcPct val="0"/>
        </a:spcBef>
        <a:buNone/>
        <a:defRPr kumimoji="1" sz="3200" b="1" kern="1200">
          <a:solidFill>
            <a:schemeClr val="tx1"/>
          </a:solidFill>
          <a:latin typeface="ＭＳ Ｐゴシック" panose="020B0600070205080204" pitchFamily="50" charset="-128"/>
          <a:ea typeface="ＭＳ Ｐゴシック" panose="020B0600070205080204" pitchFamily="50"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113231" y="162000"/>
            <a:ext cx="6141046" cy="676800"/>
          </a:xfrm>
          <a:prstGeom prst="rect">
            <a:avLst/>
          </a:prstGeom>
        </p:spPr>
        <p:txBody>
          <a:bodyPr vert="horz" lIns="91440" tIns="45720" rIns="91440" bIns="45720" rtlCol="0" anchor="ctr">
            <a:normAutofit/>
          </a:bodyPr>
          <a:lstStyle/>
          <a:p>
            <a:r>
              <a:rPr kumimoji="1" lang="ja-JP" altLang="en-US"/>
              <a:t>内容ページタイトル</a:t>
            </a:r>
          </a:p>
        </p:txBody>
      </p:sp>
      <p:sp>
        <p:nvSpPr>
          <p:cNvPr id="7" name="Plaque 10"/>
          <p:cNvSpPr/>
          <p:nvPr/>
        </p:nvSpPr>
        <p:spPr>
          <a:xfrm>
            <a:off x="377825" y="277712"/>
            <a:ext cx="442800" cy="442278"/>
          </a:xfrm>
          <a:custGeom>
            <a:avLst/>
            <a:gdLst/>
            <a:ahLst/>
            <a:cxnLst/>
            <a:rect l="l" t="t" r="r" b="b"/>
            <a:pathLst>
              <a:path w="5164139" h="5167312">
                <a:moveTo>
                  <a:pt x="160633" y="0"/>
                </a:moveTo>
                <a:lnTo>
                  <a:pt x="4471692" y="0"/>
                </a:lnTo>
                <a:cubicBezTo>
                  <a:pt x="4560407" y="0"/>
                  <a:pt x="4632325" y="71918"/>
                  <a:pt x="4632325" y="160633"/>
                </a:cubicBezTo>
                <a:lnTo>
                  <a:pt x="4632325" y="4389438"/>
                </a:lnTo>
                <a:lnTo>
                  <a:pt x="4637047" y="4389438"/>
                </a:lnTo>
                <a:cubicBezTo>
                  <a:pt x="4637047" y="4430668"/>
                  <a:pt x="4670471" y="4464092"/>
                  <a:pt x="4711701" y="4464092"/>
                </a:cubicBezTo>
                <a:lnTo>
                  <a:pt x="4711701" y="4464579"/>
                </a:lnTo>
                <a:lnTo>
                  <a:pt x="5091727" y="4464579"/>
                </a:lnTo>
                <a:cubicBezTo>
                  <a:pt x="5131719" y="4464579"/>
                  <a:pt x="5164139" y="4496999"/>
                  <a:pt x="5164139" y="4536991"/>
                </a:cubicBezTo>
                <a:lnTo>
                  <a:pt x="5164139" y="5094900"/>
                </a:lnTo>
                <a:cubicBezTo>
                  <a:pt x="5164139" y="5134892"/>
                  <a:pt x="5131719" y="5167312"/>
                  <a:pt x="5091727" y="5167312"/>
                </a:cubicBezTo>
                <a:lnTo>
                  <a:pt x="4546518" y="5167312"/>
                </a:lnTo>
                <a:cubicBezTo>
                  <a:pt x="4506526" y="5167312"/>
                  <a:pt x="4474106" y="5134892"/>
                  <a:pt x="4474106" y="5094900"/>
                </a:cubicBezTo>
                <a:lnTo>
                  <a:pt x="4474106" y="4694237"/>
                </a:lnTo>
                <a:lnTo>
                  <a:pt x="4472030" y="4694237"/>
                </a:lnTo>
                <a:cubicBezTo>
                  <a:pt x="4472030" y="4663315"/>
                  <a:pt x="4453229" y="4636783"/>
                  <a:pt x="4426435" y="4625450"/>
                </a:cubicBezTo>
                <a:lnTo>
                  <a:pt x="4405445" y="4621212"/>
                </a:lnTo>
                <a:lnTo>
                  <a:pt x="160633" y="4621212"/>
                </a:lnTo>
                <a:cubicBezTo>
                  <a:pt x="71918" y="4621212"/>
                  <a:pt x="0" y="4549294"/>
                  <a:pt x="0" y="4460579"/>
                </a:cubicBezTo>
                <a:lnTo>
                  <a:pt x="0" y="160633"/>
                </a:lnTo>
                <a:cubicBezTo>
                  <a:pt x="0" y="71918"/>
                  <a:pt x="71918" y="0"/>
                  <a:pt x="160633" y="0"/>
                </a:cubicBezTo>
                <a:close/>
              </a:path>
            </a:pathLst>
          </a:custGeom>
          <a:solidFill>
            <a:srgbClr val="CF14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50"/>
          </a:p>
        </p:txBody>
      </p:sp>
      <p:pic>
        <p:nvPicPr>
          <p:cNvPr id="10" name="Picture 9" descr="ricoh_lock_up_rgb_positive-031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6788" y="237410"/>
            <a:ext cx="14922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直線コネクタ 4"/>
          <p:cNvCxnSpPr/>
          <p:nvPr/>
        </p:nvCxnSpPr>
        <p:spPr>
          <a:xfrm>
            <a:off x="377826" y="904640"/>
            <a:ext cx="8431213" cy="0"/>
          </a:xfrm>
          <a:prstGeom prst="line">
            <a:avLst/>
          </a:prstGeom>
          <a:ln>
            <a:solidFill>
              <a:srgbClr val="C00000"/>
            </a:solidFill>
          </a:ln>
          <a:effectLst/>
        </p:spPr>
        <p:style>
          <a:lnRef idx="2">
            <a:schemeClr val="accent1"/>
          </a:lnRef>
          <a:fillRef idx="0">
            <a:schemeClr val="accent1"/>
          </a:fillRef>
          <a:effectRef idx="1">
            <a:schemeClr val="accent1"/>
          </a:effectRef>
          <a:fontRef idx="minor">
            <a:schemeClr val="tx1"/>
          </a:fontRef>
        </p:style>
      </p:cxnSp>
      <p:sp>
        <p:nvSpPr>
          <p:cNvPr id="9"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E20C3D19-3E9E-46EA-9377-43C743B79A0F}" type="datetime1">
              <a:rPr lang="en-US" altLang="ja-JP" smtClean="0"/>
              <a:t>6/26/2024</a:t>
            </a:fld>
            <a:endParaRPr lang="ja-JP" altLang="en-US"/>
          </a:p>
        </p:txBody>
      </p:sp>
      <p:sp>
        <p:nvSpPr>
          <p:cNvPr id="12"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13"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3479210061"/>
      </p:ext>
    </p:extLst>
  </p:cSld>
  <p:clrMap bg1="lt1" tx1="dk1" bg2="lt2" tx2="dk2" accent1="accent1" accent2="accent2" accent3="accent3" accent4="accent4" accent5="accent5" accent6="accent6" hlink="hlink" folHlink="folHlink"/>
  <p:sldLayoutIdLst>
    <p:sldLayoutId id="2147483682" r:id="rId1"/>
    <p:sldLayoutId id="2147483683" r:id="rId2"/>
  </p:sldLayoutIdLst>
  <p:hf hdr="0" ftr="0" dt="0"/>
  <p:txStyles>
    <p:titleStyle>
      <a:lvl1pPr algn="l" defTabSz="914400" rtl="0" eaLnBrk="1" latinLnBrk="0" hangingPunct="1">
        <a:spcBef>
          <a:spcPct val="0"/>
        </a:spcBef>
        <a:buNone/>
        <a:defRPr kumimoji="1" sz="3200" b="1" kern="1200">
          <a:solidFill>
            <a:schemeClr val="tx1"/>
          </a:solidFill>
          <a:latin typeface="ＭＳ Ｐゴシック" panose="020B0600070205080204" pitchFamily="50" charset="-128"/>
          <a:ea typeface="ＭＳ Ｐゴシック" panose="020B0600070205080204" pitchFamily="50"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113231" y="162000"/>
            <a:ext cx="6141046" cy="676800"/>
          </a:xfrm>
          <a:prstGeom prst="rect">
            <a:avLst/>
          </a:prstGeom>
        </p:spPr>
        <p:txBody>
          <a:bodyPr vert="horz" lIns="91440" tIns="45720" rIns="91440" bIns="45720" rtlCol="0" anchor="ctr">
            <a:normAutofit/>
          </a:bodyPr>
          <a:lstStyle/>
          <a:p>
            <a:r>
              <a:rPr kumimoji="1" lang="ja-JP" altLang="en-US"/>
              <a:t>内容ページタイトル</a:t>
            </a:r>
          </a:p>
        </p:txBody>
      </p:sp>
      <p:sp>
        <p:nvSpPr>
          <p:cNvPr id="11" name="Plaque 10"/>
          <p:cNvSpPr/>
          <p:nvPr/>
        </p:nvSpPr>
        <p:spPr>
          <a:xfrm>
            <a:off x="377825" y="277712"/>
            <a:ext cx="442800" cy="442278"/>
          </a:xfrm>
          <a:custGeom>
            <a:avLst/>
            <a:gdLst/>
            <a:ahLst/>
            <a:cxnLst/>
            <a:rect l="l" t="t" r="r" b="b"/>
            <a:pathLst>
              <a:path w="5164139" h="5167312">
                <a:moveTo>
                  <a:pt x="160633" y="0"/>
                </a:moveTo>
                <a:lnTo>
                  <a:pt x="4471692" y="0"/>
                </a:lnTo>
                <a:cubicBezTo>
                  <a:pt x="4560407" y="0"/>
                  <a:pt x="4632325" y="71918"/>
                  <a:pt x="4632325" y="160633"/>
                </a:cubicBezTo>
                <a:lnTo>
                  <a:pt x="4632325" y="4389438"/>
                </a:lnTo>
                <a:lnTo>
                  <a:pt x="4637047" y="4389438"/>
                </a:lnTo>
                <a:cubicBezTo>
                  <a:pt x="4637047" y="4430668"/>
                  <a:pt x="4670471" y="4464092"/>
                  <a:pt x="4711701" y="4464092"/>
                </a:cubicBezTo>
                <a:lnTo>
                  <a:pt x="4711701" y="4464579"/>
                </a:lnTo>
                <a:lnTo>
                  <a:pt x="5091727" y="4464579"/>
                </a:lnTo>
                <a:cubicBezTo>
                  <a:pt x="5131719" y="4464579"/>
                  <a:pt x="5164139" y="4496999"/>
                  <a:pt x="5164139" y="4536991"/>
                </a:cubicBezTo>
                <a:lnTo>
                  <a:pt x="5164139" y="5094900"/>
                </a:lnTo>
                <a:cubicBezTo>
                  <a:pt x="5164139" y="5134892"/>
                  <a:pt x="5131719" y="5167312"/>
                  <a:pt x="5091727" y="5167312"/>
                </a:cubicBezTo>
                <a:lnTo>
                  <a:pt x="4546518" y="5167312"/>
                </a:lnTo>
                <a:cubicBezTo>
                  <a:pt x="4506526" y="5167312"/>
                  <a:pt x="4474106" y="5134892"/>
                  <a:pt x="4474106" y="5094900"/>
                </a:cubicBezTo>
                <a:lnTo>
                  <a:pt x="4474106" y="4694237"/>
                </a:lnTo>
                <a:lnTo>
                  <a:pt x="4472030" y="4694237"/>
                </a:lnTo>
                <a:cubicBezTo>
                  <a:pt x="4472030" y="4663315"/>
                  <a:pt x="4453229" y="4636783"/>
                  <a:pt x="4426435" y="4625450"/>
                </a:cubicBezTo>
                <a:lnTo>
                  <a:pt x="4405445" y="4621212"/>
                </a:lnTo>
                <a:lnTo>
                  <a:pt x="160633" y="4621212"/>
                </a:lnTo>
                <a:cubicBezTo>
                  <a:pt x="71918" y="4621212"/>
                  <a:pt x="0" y="4549294"/>
                  <a:pt x="0" y="4460579"/>
                </a:cubicBezTo>
                <a:lnTo>
                  <a:pt x="0" y="160633"/>
                </a:lnTo>
                <a:cubicBezTo>
                  <a:pt x="0" y="71918"/>
                  <a:pt x="71918" y="0"/>
                  <a:pt x="160633" y="0"/>
                </a:cubicBezTo>
                <a:close/>
              </a:path>
            </a:pathLst>
          </a:custGeom>
          <a:solidFill>
            <a:srgbClr val="CF14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50"/>
          </a:p>
        </p:txBody>
      </p:sp>
      <p:pic>
        <p:nvPicPr>
          <p:cNvPr id="12" name="Picture 9" descr="ricoh_lock_up_rgb_positive-0315"/>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316788" y="237410"/>
            <a:ext cx="14922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直線コネクタ 4"/>
          <p:cNvCxnSpPr/>
          <p:nvPr/>
        </p:nvCxnSpPr>
        <p:spPr>
          <a:xfrm>
            <a:off x="377826" y="904640"/>
            <a:ext cx="8431213" cy="0"/>
          </a:xfrm>
          <a:prstGeom prst="line">
            <a:avLst/>
          </a:prstGeom>
          <a:ln>
            <a:solidFill>
              <a:srgbClr val="C00000"/>
            </a:solidFill>
          </a:ln>
          <a:effectLst/>
        </p:spPr>
        <p:style>
          <a:lnRef idx="2">
            <a:schemeClr val="accent1"/>
          </a:lnRef>
          <a:fillRef idx="0">
            <a:schemeClr val="accent1"/>
          </a:fillRef>
          <a:effectRef idx="1">
            <a:schemeClr val="accent1"/>
          </a:effectRef>
          <a:fontRef idx="minor">
            <a:schemeClr val="tx1"/>
          </a:fontRef>
        </p:style>
      </p:cxnSp>
      <p:sp>
        <p:nvSpPr>
          <p:cNvPr id="9"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2376E1EB-694A-4C5D-97C3-7EA76F2C3AC1}" type="datetime1">
              <a:rPr lang="en-US" altLang="ja-JP" smtClean="0"/>
              <a:t>6/26/2024</a:t>
            </a:fld>
            <a:endParaRPr lang="ja-JP" altLang="en-US"/>
          </a:p>
        </p:txBody>
      </p:sp>
      <p:sp>
        <p:nvSpPr>
          <p:cNvPr id="10"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14"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1680427578"/>
      </p:ext>
    </p:extLst>
  </p:cSld>
  <p:clrMap bg1="lt1" tx1="dk1" bg2="lt2" tx2="dk2" accent1="accent1" accent2="accent2" accent3="accent3" accent4="accent4" accent5="accent5" accent6="accent6" hlink="hlink" folHlink="folHlink"/>
  <p:sldLayoutIdLst>
    <p:sldLayoutId id="2147483670" r:id="rId1"/>
    <p:sldLayoutId id="2147483687" r:id="rId2"/>
    <p:sldLayoutId id="2147483689" r:id="rId3"/>
    <p:sldLayoutId id="2147483690" r:id="rId4"/>
    <p:sldLayoutId id="2147483691" r:id="rId5"/>
    <p:sldLayoutId id="2147483692" r:id="rId6"/>
    <p:sldLayoutId id="2147483693" r:id="rId7"/>
    <p:sldLayoutId id="2147483694" r:id="rId8"/>
    <p:sldLayoutId id="2147483713" r:id="rId9"/>
    <p:sldLayoutId id="2147483714" r:id="rId10"/>
  </p:sldLayoutIdLst>
  <p:hf hdr="0" ftr="0" dt="0"/>
  <p:txStyles>
    <p:titleStyle>
      <a:lvl1pPr algn="l" defTabSz="914400" rtl="0" eaLnBrk="1" latinLnBrk="0" hangingPunct="1">
        <a:spcBef>
          <a:spcPct val="0"/>
        </a:spcBef>
        <a:buNone/>
        <a:defRPr kumimoji="1" sz="3200" b="1" kern="1200">
          <a:solidFill>
            <a:schemeClr val="tx1"/>
          </a:solidFill>
          <a:latin typeface="ＭＳ Ｐゴシック" panose="020B0600070205080204" pitchFamily="50" charset="-128"/>
          <a:ea typeface="ＭＳ Ｐゴシック" panose="020B0600070205080204" pitchFamily="50"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Plaque 10"/>
          <p:cNvSpPr/>
          <p:nvPr/>
        </p:nvSpPr>
        <p:spPr>
          <a:xfrm>
            <a:off x="377825" y="277712"/>
            <a:ext cx="442800" cy="442278"/>
          </a:xfrm>
          <a:custGeom>
            <a:avLst/>
            <a:gdLst/>
            <a:ahLst/>
            <a:cxnLst/>
            <a:rect l="l" t="t" r="r" b="b"/>
            <a:pathLst>
              <a:path w="5164139" h="5167312">
                <a:moveTo>
                  <a:pt x="160633" y="0"/>
                </a:moveTo>
                <a:lnTo>
                  <a:pt x="4471692" y="0"/>
                </a:lnTo>
                <a:cubicBezTo>
                  <a:pt x="4560407" y="0"/>
                  <a:pt x="4632325" y="71918"/>
                  <a:pt x="4632325" y="160633"/>
                </a:cubicBezTo>
                <a:lnTo>
                  <a:pt x="4632325" y="4389438"/>
                </a:lnTo>
                <a:lnTo>
                  <a:pt x="4637047" y="4389438"/>
                </a:lnTo>
                <a:cubicBezTo>
                  <a:pt x="4637047" y="4430668"/>
                  <a:pt x="4670471" y="4464092"/>
                  <a:pt x="4711701" y="4464092"/>
                </a:cubicBezTo>
                <a:lnTo>
                  <a:pt x="4711701" y="4464579"/>
                </a:lnTo>
                <a:lnTo>
                  <a:pt x="5091727" y="4464579"/>
                </a:lnTo>
                <a:cubicBezTo>
                  <a:pt x="5131719" y="4464579"/>
                  <a:pt x="5164139" y="4496999"/>
                  <a:pt x="5164139" y="4536991"/>
                </a:cubicBezTo>
                <a:lnTo>
                  <a:pt x="5164139" y="5094900"/>
                </a:lnTo>
                <a:cubicBezTo>
                  <a:pt x="5164139" y="5134892"/>
                  <a:pt x="5131719" y="5167312"/>
                  <a:pt x="5091727" y="5167312"/>
                </a:cubicBezTo>
                <a:lnTo>
                  <a:pt x="4546518" y="5167312"/>
                </a:lnTo>
                <a:cubicBezTo>
                  <a:pt x="4506526" y="5167312"/>
                  <a:pt x="4474106" y="5134892"/>
                  <a:pt x="4474106" y="5094900"/>
                </a:cubicBezTo>
                <a:lnTo>
                  <a:pt x="4474106" y="4694237"/>
                </a:lnTo>
                <a:lnTo>
                  <a:pt x="4472030" y="4694237"/>
                </a:lnTo>
                <a:cubicBezTo>
                  <a:pt x="4472030" y="4663315"/>
                  <a:pt x="4453229" y="4636783"/>
                  <a:pt x="4426435" y="4625450"/>
                </a:cubicBezTo>
                <a:lnTo>
                  <a:pt x="4405445" y="4621212"/>
                </a:lnTo>
                <a:lnTo>
                  <a:pt x="160633" y="4621212"/>
                </a:lnTo>
                <a:cubicBezTo>
                  <a:pt x="71918" y="4621212"/>
                  <a:pt x="0" y="4549294"/>
                  <a:pt x="0" y="4460579"/>
                </a:cubicBezTo>
                <a:lnTo>
                  <a:pt x="0" y="160633"/>
                </a:lnTo>
                <a:cubicBezTo>
                  <a:pt x="0" y="71918"/>
                  <a:pt x="71918" y="0"/>
                  <a:pt x="160633" y="0"/>
                </a:cubicBezTo>
                <a:close/>
              </a:path>
            </a:pathLst>
          </a:custGeom>
          <a:solidFill>
            <a:srgbClr val="CF14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50"/>
          </a:p>
        </p:txBody>
      </p:sp>
      <p:pic>
        <p:nvPicPr>
          <p:cNvPr id="8" name="Picture 9" descr="ricoh_lock_up_rgb_positive-031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6788" y="237410"/>
            <a:ext cx="14922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直線コネクタ 4"/>
          <p:cNvCxnSpPr/>
          <p:nvPr/>
        </p:nvCxnSpPr>
        <p:spPr>
          <a:xfrm>
            <a:off x="377826" y="904640"/>
            <a:ext cx="8431213" cy="0"/>
          </a:xfrm>
          <a:prstGeom prst="line">
            <a:avLst/>
          </a:prstGeom>
          <a:ln>
            <a:solidFill>
              <a:srgbClr val="C00000"/>
            </a:solidFill>
          </a:ln>
          <a:effectLst/>
        </p:spPr>
        <p:style>
          <a:lnRef idx="2">
            <a:schemeClr val="accent1"/>
          </a:lnRef>
          <a:fillRef idx="0">
            <a:schemeClr val="accent1"/>
          </a:fillRef>
          <a:effectRef idx="1">
            <a:schemeClr val="accent1"/>
          </a:effectRef>
          <a:fontRef idx="minor">
            <a:schemeClr val="tx1"/>
          </a:fontRef>
        </p:style>
      </p:cxnSp>
      <p:sp>
        <p:nvSpPr>
          <p:cNvPr id="10"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8051DF5C-E018-475C-B6EB-8AF1758F1D08}" type="datetime1">
              <a:rPr lang="en-US" altLang="ja-JP" smtClean="0"/>
              <a:t>6/26/2024</a:t>
            </a:fld>
            <a:endParaRPr lang="ja-JP" altLang="en-US"/>
          </a:p>
        </p:txBody>
      </p:sp>
      <p:sp>
        <p:nvSpPr>
          <p:cNvPr id="11"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12"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1524728487"/>
      </p:ext>
    </p:extLst>
  </p:cSld>
  <p:clrMap bg1="lt1" tx1="dk1" bg2="lt2" tx2="dk2" accent1="accent1" accent2="accent2" accent3="accent3" accent4="accent4" accent5="accent5" accent6="accent6" hlink="hlink" folHlink="folHlink"/>
  <p:sldLayoutIdLst>
    <p:sldLayoutId id="2147483665" r:id="rId1"/>
    <p:sldLayoutId id="2147483679" r:id="rId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Plaque 10"/>
          <p:cNvSpPr/>
          <p:nvPr/>
        </p:nvSpPr>
        <p:spPr>
          <a:xfrm>
            <a:off x="377825" y="277712"/>
            <a:ext cx="442800" cy="442278"/>
          </a:xfrm>
          <a:custGeom>
            <a:avLst/>
            <a:gdLst/>
            <a:ahLst/>
            <a:cxnLst/>
            <a:rect l="l" t="t" r="r" b="b"/>
            <a:pathLst>
              <a:path w="5164139" h="5167312">
                <a:moveTo>
                  <a:pt x="160633" y="0"/>
                </a:moveTo>
                <a:lnTo>
                  <a:pt x="4471692" y="0"/>
                </a:lnTo>
                <a:cubicBezTo>
                  <a:pt x="4560407" y="0"/>
                  <a:pt x="4632325" y="71918"/>
                  <a:pt x="4632325" y="160633"/>
                </a:cubicBezTo>
                <a:lnTo>
                  <a:pt x="4632325" y="4389438"/>
                </a:lnTo>
                <a:lnTo>
                  <a:pt x="4637047" y="4389438"/>
                </a:lnTo>
                <a:cubicBezTo>
                  <a:pt x="4637047" y="4430668"/>
                  <a:pt x="4670471" y="4464092"/>
                  <a:pt x="4711701" y="4464092"/>
                </a:cubicBezTo>
                <a:lnTo>
                  <a:pt x="4711701" y="4464579"/>
                </a:lnTo>
                <a:lnTo>
                  <a:pt x="5091727" y="4464579"/>
                </a:lnTo>
                <a:cubicBezTo>
                  <a:pt x="5131719" y="4464579"/>
                  <a:pt x="5164139" y="4496999"/>
                  <a:pt x="5164139" y="4536991"/>
                </a:cubicBezTo>
                <a:lnTo>
                  <a:pt x="5164139" y="5094900"/>
                </a:lnTo>
                <a:cubicBezTo>
                  <a:pt x="5164139" y="5134892"/>
                  <a:pt x="5131719" y="5167312"/>
                  <a:pt x="5091727" y="5167312"/>
                </a:cubicBezTo>
                <a:lnTo>
                  <a:pt x="4546518" y="5167312"/>
                </a:lnTo>
                <a:cubicBezTo>
                  <a:pt x="4506526" y="5167312"/>
                  <a:pt x="4474106" y="5134892"/>
                  <a:pt x="4474106" y="5094900"/>
                </a:cubicBezTo>
                <a:lnTo>
                  <a:pt x="4474106" y="4694237"/>
                </a:lnTo>
                <a:lnTo>
                  <a:pt x="4472030" y="4694237"/>
                </a:lnTo>
                <a:cubicBezTo>
                  <a:pt x="4472030" y="4663315"/>
                  <a:pt x="4453229" y="4636783"/>
                  <a:pt x="4426435" y="4625450"/>
                </a:cubicBezTo>
                <a:lnTo>
                  <a:pt x="4405445" y="4621212"/>
                </a:lnTo>
                <a:lnTo>
                  <a:pt x="160633" y="4621212"/>
                </a:lnTo>
                <a:cubicBezTo>
                  <a:pt x="71918" y="4621212"/>
                  <a:pt x="0" y="4549294"/>
                  <a:pt x="0" y="4460579"/>
                </a:cubicBezTo>
                <a:lnTo>
                  <a:pt x="0" y="160633"/>
                </a:lnTo>
                <a:cubicBezTo>
                  <a:pt x="0" y="71918"/>
                  <a:pt x="71918" y="0"/>
                  <a:pt x="160633" y="0"/>
                </a:cubicBezTo>
                <a:close/>
              </a:path>
            </a:pathLst>
          </a:custGeom>
          <a:solidFill>
            <a:srgbClr val="CF14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50"/>
          </a:p>
        </p:txBody>
      </p:sp>
      <p:pic>
        <p:nvPicPr>
          <p:cNvPr id="8" name="Picture 9" descr="ricoh_lock_up_rgb_positive-031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6788" y="237410"/>
            <a:ext cx="14922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直線コネクタ 4"/>
          <p:cNvCxnSpPr/>
          <p:nvPr/>
        </p:nvCxnSpPr>
        <p:spPr>
          <a:xfrm>
            <a:off x="377826" y="904640"/>
            <a:ext cx="8431213" cy="0"/>
          </a:xfrm>
          <a:prstGeom prst="line">
            <a:avLst/>
          </a:prstGeom>
          <a:ln>
            <a:solidFill>
              <a:srgbClr val="C00000"/>
            </a:solidFill>
          </a:ln>
          <a:effectLst/>
        </p:spPr>
        <p:style>
          <a:lnRef idx="2">
            <a:schemeClr val="accent1"/>
          </a:lnRef>
          <a:fillRef idx="0">
            <a:schemeClr val="accent1"/>
          </a:fillRef>
          <a:effectRef idx="1">
            <a:schemeClr val="accent1"/>
          </a:effectRef>
          <a:fontRef idx="minor">
            <a:schemeClr val="tx1"/>
          </a:fontRef>
        </p:style>
      </p:cxnSp>
      <p:sp>
        <p:nvSpPr>
          <p:cNvPr id="13"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2F1F07AD-09CD-41B8-B41C-E040A9FB0ED6}" type="datetime1">
              <a:rPr lang="en-US" altLang="ja-JP" smtClean="0"/>
              <a:t>6/26/2024</a:t>
            </a:fld>
            <a:endParaRPr lang="ja-JP" altLang="en-US"/>
          </a:p>
        </p:txBody>
      </p:sp>
      <p:sp>
        <p:nvSpPr>
          <p:cNvPr id="14"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15"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2533625921"/>
      </p:ext>
    </p:extLst>
  </p:cSld>
  <p:clrMap bg1="lt1" tx1="dk1" bg2="lt2" tx2="dk2" accent1="accent1" accent2="accent2" accent3="accent3" accent4="accent4" accent5="accent5" accent6="accent6" hlink="hlink" folHlink="folHlink"/>
  <p:sldLayoutIdLst>
    <p:sldLayoutId id="2147483711" r:id="rId1"/>
    <p:sldLayoutId id="2147483712" r:id="rId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6" descr="ricoh_logo_rgb.png"/>
          <p:cNvPicPr>
            <a:picLocks noChangeAspect="1"/>
          </p:cNvPicPr>
          <p:nvPr/>
        </p:nvPicPr>
        <p:blipFill>
          <a:blip r:embed="rId3" cstate="print"/>
          <a:stretch>
            <a:fillRect/>
          </a:stretch>
        </p:blipFill>
        <p:spPr>
          <a:xfrm>
            <a:off x="2747513" y="2557409"/>
            <a:ext cx="3547390" cy="1368380"/>
          </a:xfrm>
          <a:prstGeom prst="rect">
            <a:avLst/>
          </a:prstGeom>
        </p:spPr>
      </p:pic>
      <p:sp>
        <p:nvSpPr>
          <p:cNvPr id="7"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AC482381-A3BB-4EA2-980F-A3328A18F594}" type="datetime1">
              <a:rPr lang="en-US" altLang="ja-JP" smtClean="0"/>
              <a:t>6/26/2024</a:t>
            </a:fld>
            <a:endParaRPr lang="ja-JP" altLang="en-US"/>
          </a:p>
        </p:txBody>
      </p:sp>
      <p:sp>
        <p:nvSpPr>
          <p:cNvPr id="8"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9"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184679249"/>
      </p:ext>
    </p:extLst>
  </p:cSld>
  <p:clrMap bg1="lt1" tx1="dk1" bg2="lt2" tx2="dk2" accent1="accent1" accent2="accent2" accent3="accent3" accent4="accent4" accent5="accent5" accent6="accent6" hlink="hlink" folHlink="folHlink"/>
  <p:sldLayoutIdLst>
    <p:sldLayoutId id="2147483702" r:id="rId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Plaque 10"/>
          <p:cNvSpPr/>
          <p:nvPr/>
        </p:nvSpPr>
        <p:spPr>
          <a:xfrm>
            <a:off x="377826" y="298368"/>
            <a:ext cx="441325" cy="442912"/>
          </a:xfrm>
          <a:custGeom>
            <a:avLst/>
            <a:gdLst/>
            <a:ahLst/>
            <a:cxnLst/>
            <a:rect l="l" t="t" r="r" b="b"/>
            <a:pathLst>
              <a:path w="5164139" h="5167312">
                <a:moveTo>
                  <a:pt x="160633" y="0"/>
                </a:moveTo>
                <a:lnTo>
                  <a:pt x="4471692" y="0"/>
                </a:lnTo>
                <a:cubicBezTo>
                  <a:pt x="4560407" y="0"/>
                  <a:pt x="4632325" y="71918"/>
                  <a:pt x="4632325" y="160633"/>
                </a:cubicBezTo>
                <a:lnTo>
                  <a:pt x="4632325" y="4389438"/>
                </a:lnTo>
                <a:lnTo>
                  <a:pt x="4637047" y="4389438"/>
                </a:lnTo>
                <a:cubicBezTo>
                  <a:pt x="4637047" y="4430668"/>
                  <a:pt x="4670471" y="4464092"/>
                  <a:pt x="4711701" y="4464092"/>
                </a:cubicBezTo>
                <a:lnTo>
                  <a:pt x="4711701" y="4464579"/>
                </a:lnTo>
                <a:lnTo>
                  <a:pt x="5091727" y="4464579"/>
                </a:lnTo>
                <a:cubicBezTo>
                  <a:pt x="5131719" y="4464579"/>
                  <a:pt x="5164139" y="4496999"/>
                  <a:pt x="5164139" y="4536991"/>
                </a:cubicBezTo>
                <a:lnTo>
                  <a:pt x="5164139" y="5094900"/>
                </a:lnTo>
                <a:cubicBezTo>
                  <a:pt x="5164139" y="5134892"/>
                  <a:pt x="5131719" y="5167312"/>
                  <a:pt x="5091727" y="5167312"/>
                </a:cubicBezTo>
                <a:lnTo>
                  <a:pt x="4546518" y="5167312"/>
                </a:lnTo>
                <a:cubicBezTo>
                  <a:pt x="4506526" y="5167312"/>
                  <a:pt x="4474106" y="5134892"/>
                  <a:pt x="4474106" y="5094900"/>
                </a:cubicBezTo>
                <a:lnTo>
                  <a:pt x="4474106" y="4694237"/>
                </a:lnTo>
                <a:lnTo>
                  <a:pt x="4472030" y="4694237"/>
                </a:lnTo>
                <a:cubicBezTo>
                  <a:pt x="4472030" y="4663315"/>
                  <a:pt x="4453229" y="4636783"/>
                  <a:pt x="4426435" y="4625450"/>
                </a:cubicBezTo>
                <a:lnTo>
                  <a:pt x="4405445" y="4621212"/>
                </a:lnTo>
                <a:lnTo>
                  <a:pt x="160633" y="4621212"/>
                </a:lnTo>
                <a:cubicBezTo>
                  <a:pt x="71918" y="4621212"/>
                  <a:pt x="0" y="4549294"/>
                  <a:pt x="0" y="4460579"/>
                </a:cubicBezTo>
                <a:lnTo>
                  <a:pt x="0" y="160633"/>
                </a:lnTo>
                <a:cubicBezTo>
                  <a:pt x="0" y="71918"/>
                  <a:pt x="71918" y="0"/>
                  <a:pt x="160633" y="0"/>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solidFill>
                <a:prstClr val="white"/>
              </a:solidFill>
            </a:endParaRPr>
          </a:p>
        </p:txBody>
      </p:sp>
      <p:cxnSp>
        <p:nvCxnSpPr>
          <p:cNvPr id="11" name="直線コネクタ 4"/>
          <p:cNvCxnSpPr/>
          <p:nvPr/>
        </p:nvCxnSpPr>
        <p:spPr>
          <a:xfrm>
            <a:off x="377826" y="904640"/>
            <a:ext cx="8431213"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12" name="Picture 9" descr="ricoh_lock_up_rgb_positive-031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16788" y="237410"/>
            <a:ext cx="14922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日付プレースホルダー 3"/>
          <p:cNvSpPr>
            <a:spLocks noGrp="1"/>
          </p:cNvSpPr>
          <p:nvPr>
            <p:ph type="dt" sz="half" idx="2"/>
          </p:nvPr>
        </p:nvSpPr>
        <p:spPr>
          <a:xfrm>
            <a:off x="377825" y="6507434"/>
            <a:ext cx="954000" cy="183600"/>
          </a:xfrm>
          <a:prstGeom prst="rect">
            <a:avLst/>
          </a:prstGeom>
        </p:spPr>
        <p:txBody>
          <a:bodyPr/>
          <a:lstStyle>
            <a:lvl1pPr>
              <a:defRPr lang="en-GB" altLang="ja-JP" sz="600" kern="0" baseline="0" smtClean="0">
                <a:solidFill>
                  <a:srgbClr val="717171"/>
                </a:solidFill>
                <a:latin typeface="Arial" pitchFamily="34" charset="0"/>
              </a:defRPr>
            </a:lvl1pPr>
          </a:lstStyle>
          <a:p>
            <a:fld id="{2B1F7E28-BE0A-4B27-81E9-832248919022}" type="datetime1">
              <a:rPr lang="en-US" altLang="ja-JP" smtClean="0"/>
              <a:t>6/26/2024</a:t>
            </a:fld>
            <a:endParaRPr lang="ja-JP" altLang="en-US"/>
          </a:p>
        </p:txBody>
      </p:sp>
      <p:sp>
        <p:nvSpPr>
          <p:cNvPr id="8" name="フッター プレースホルダー 4"/>
          <p:cNvSpPr>
            <a:spLocks noGrp="1"/>
          </p:cNvSpPr>
          <p:nvPr>
            <p:ph type="ftr" sz="quarter" idx="3"/>
          </p:nvPr>
        </p:nvSpPr>
        <p:spPr>
          <a:xfrm>
            <a:off x="2807447" y="6447600"/>
            <a:ext cx="3529108" cy="183600"/>
          </a:xfrm>
          <a:prstGeom prst="rect">
            <a:avLst/>
          </a:prstGeom>
        </p:spPr>
        <p:txBody>
          <a:bodyPr/>
          <a:lstStyle>
            <a:lvl1pPr algn="ctr">
              <a:defRPr lang="en-GB" altLang="ja-JP" sz="600" kern="1200" smtClean="0">
                <a:solidFill>
                  <a:srgbClr val="717171"/>
                </a:solidFill>
                <a:latin typeface="Arial" panose="020B0604020202020204" pitchFamily="34" charset="0"/>
                <a:cs typeface="Arial" panose="020B0604020202020204" pitchFamily="34" charset="0"/>
              </a:defRPr>
            </a:lvl1pPr>
          </a:lstStyle>
          <a:p>
            <a:r>
              <a:rPr lang="en-US"/>
              <a:t>Version: [###] Classification: Internal  Owner: [Insert name] </a:t>
            </a:r>
          </a:p>
        </p:txBody>
      </p:sp>
      <p:sp>
        <p:nvSpPr>
          <p:cNvPr id="9" name="スライド番号プレースホルダー 5"/>
          <p:cNvSpPr>
            <a:spLocks noGrp="1"/>
          </p:cNvSpPr>
          <p:nvPr>
            <p:ph type="sldNum" sz="quarter" idx="4"/>
          </p:nvPr>
        </p:nvSpPr>
        <p:spPr>
          <a:xfrm>
            <a:off x="6677838" y="6507434"/>
            <a:ext cx="2131200" cy="183600"/>
          </a:xfrm>
          <a:prstGeom prst="rect">
            <a:avLst/>
          </a:prstGeom>
        </p:spPr>
        <p:txBody>
          <a:bodyPr/>
          <a:lstStyle>
            <a:lvl1pPr algn="r">
              <a:defRPr sz="600">
                <a:solidFill>
                  <a:srgbClr val="717171"/>
                </a:solidFill>
                <a:latin typeface="Arial" panose="020B0604020202020204" pitchFamily="34" charset="0"/>
                <a:cs typeface="Arial" panose="020B0604020202020204" pitchFamily="34" charset="0"/>
              </a:defRPr>
            </a:lvl1pPr>
          </a:lstStyle>
          <a:p>
            <a:fld id="{72A98194-5DC2-436A-AA23-87554DAA05F1}" type="slidenum">
              <a:rPr lang="ja-JP" altLang="en-US" smtClean="0"/>
              <a:pPr/>
              <a:t>‹#›</a:t>
            </a:fld>
            <a:endParaRPr lang="ja-JP" altLang="en-US"/>
          </a:p>
        </p:txBody>
      </p:sp>
    </p:spTree>
    <p:extLst>
      <p:ext uri="{BB962C8B-B14F-4D97-AF65-F5344CB8AC3E}">
        <p14:creationId xmlns:p14="http://schemas.microsoft.com/office/powerpoint/2010/main" val="299561911"/>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Lst>
  <p:hf hdr="0" ftr="0" dt="0"/>
  <p:txStyles>
    <p:titleStyle>
      <a:lvl1pPr algn="ctr" defTabSz="457200" rtl="0" eaLnBrk="0" fontAlgn="base" hangingPunct="0">
        <a:spcBef>
          <a:spcPct val="0"/>
        </a:spcBef>
        <a:spcAft>
          <a:spcPct val="0"/>
        </a:spcAft>
        <a:defRPr kumimoji="1" sz="4400" kern="1200">
          <a:solidFill>
            <a:schemeClr val="bg1"/>
          </a:solidFill>
          <a:latin typeface="+mj-lt"/>
          <a:ea typeface="+mj-ea"/>
          <a:cs typeface="ＭＳ Ｐゴシック" charset="0"/>
        </a:defRPr>
      </a:lvl1pPr>
      <a:lvl2pPr algn="ctr" defTabSz="457200" rtl="0" eaLnBrk="0" fontAlgn="base" hangingPunct="0">
        <a:spcBef>
          <a:spcPct val="0"/>
        </a:spcBef>
        <a:spcAft>
          <a:spcPct val="0"/>
        </a:spcAft>
        <a:defRPr kumimoji="1" sz="4400">
          <a:solidFill>
            <a:schemeClr val="bg1"/>
          </a:solidFill>
          <a:latin typeface="Arial" charset="0"/>
          <a:ea typeface="ＭＳ Ｐゴシック" charset="0"/>
          <a:cs typeface="ＭＳ Ｐゴシック" charset="0"/>
        </a:defRPr>
      </a:lvl2pPr>
      <a:lvl3pPr algn="ctr" defTabSz="457200" rtl="0" eaLnBrk="0" fontAlgn="base" hangingPunct="0">
        <a:spcBef>
          <a:spcPct val="0"/>
        </a:spcBef>
        <a:spcAft>
          <a:spcPct val="0"/>
        </a:spcAft>
        <a:defRPr kumimoji="1" sz="4400">
          <a:solidFill>
            <a:schemeClr val="bg1"/>
          </a:solidFill>
          <a:latin typeface="Arial" charset="0"/>
          <a:ea typeface="ＭＳ Ｐゴシック" charset="0"/>
          <a:cs typeface="ＭＳ Ｐゴシック" charset="0"/>
        </a:defRPr>
      </a:lvl3pPr>
      <a:lvl4pPr algn="ctr" defTabSz="457200" rtl="0" eaLnBrk="0" fontAlgn="base" hangingPunct="0">
        <a:spcBef>
          <a:spcPct val="0"/>
        </a:spcBef>
        <a:spcAft>
          <a:spcPct val="0"/>
        </a:spcAft>
        <a:defRPr kumimoji="1" sz="4400">
          <a:solidFill>
            <a:schemeClr val="bg1"/>
          </a:solidFill>
          <a:latin typeface="Arial" charset="0"/>
          <a:ea typeface="ＭＳ Ｐゴシック" charset="0"/>
          <a:cs typeface="ＭＳ Ｐゴシック" charset="0"/>
        </a:defRPr>
      </a:lvl4pPr>
      <a:lvl5pPr algn="ctr" defTabSz="457200" rtl="0" eaLnBrk="0" fontAlgn="base" hangingPunct="0">
        <a:spcBef>
          <a:spcPct val="0"/>
        </a:spcBef>
        <a:spcAft>
          <a:spcPct val="0"/>
        </a:spcAft>
        <a:defRPr kumimoji="1" sz="4400">
          <a:solidFill>
            <a:schemeClr val="bg1"/>
          </a:solidFill>
          <a:latin typeface="Arial" charset="0"/>
          <a:ea typeface="ＭＳ Ｐゴシック" charset="0"/>
          <a:cs typeface="ＭＳ Ｐゴシック" charset="0"/>
        </a:defRPr>
      </a:lvl5pPr>
      <a:lvl6pPr marL="4572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kumimoji="1" sz="3200" kern="1200">
          <a:solidFill>
            <a:srgbClr val="FFFFFF"/>
          </a:solidFill>
          <a:latin typeface="+mn-lt"/>
          <a:ea typeface="+mn-ea"/>
          <a:cs typeface="ＭＳ Ｐゴシック" charset="0"/>
        </a:defRPr>
      </a:lvl1pPr>
      <a:lvl2pPr marL="742950" indent="-285750" algn="l" defTabSz="457200" rtl="0" eaLnBrk="0" fontAlgn="base" hangingPunct="0">
        <a:spcBef>
          <a:spcPct val="20000"/>
        </a:spcBef>
        <a:spcAft>
          <a:spcPct val="0"/>
        </a:spcAft>
        <a:buFont typeface="Arial" charset="0"/>
        <a:buChar char="–"/>
        <a:defRPr kumimoji="1" sz="2800" kern="1200">
          <a:solidFill>
            <a:srgbClr val="FFFFFF"/>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kumimoji="1" sz="2400" kern="1200">
          <a:solidFill>
            <a:srgbClr val="FFFFFF"/>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kumimoji="1" sz="2000" kern="1200">
          <a:solidFill>
            <a:srgbClr val="FFFFFF"/>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kumimoji="1" sz="2000" kern="1200">
          <a:solidFill>
            <a:srgbClr val="FFFFFF"/>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50927" y="1069353"/>
            <a:ext cx="3489618" cy="2592288"/>
          </a:xfrm>
        </p:spPr>
        <p:txBody>
          <a:bodyPr>
            <a:normAutofit fontScale="90000"/>
          </a:bodyPr>
          <a:lstStyle/>
          <a:p>
            <a:br>
              <a:rPr lang="en-US" altLang="ja-JP" sz="2954" b="1" dirty="0">
                <a:latin typeface="+mj-ea"/>
              </a:rPr>
            </a:br>
            <a:br>
              <a:rPr lang="en-US" altLang="ja-JP" sz="1662" b="1" dirty="0">
                <a:latin typeface="+mj-ea"/>
              </a:rPr>
            </a:br>
            <a:r>
              <a:rPr lang="ja-JP" altLang="en-US" sz="1662" b="1" dirty="0">
                <a:latin typeface="+mj-ea"/>
              </a:rPr>
              <a:t>リコークリエイティブサービス</a:t>
            </a:r>
            <a:br>
              <a:rPr lang="en-US" altLang="ja-JP" sz="1662" b="1" dirty="0">
                <a:latin typeface="+mj-ea"/>
              </a:rPr>
            </a:br>
            <a:r>
              <a:rPr lang="en-US" altLang="ja-JP" sz="4062" b="1" dirty="0">
                <a:latin typeface="+mj-ea"/>
              </a:rPr>
              <a:t>FD</a:t>
            </a:r>
            <a:r>
              <a:rPr lang="ja-JP" altLang="en-US" sz="4062" b="1" dirty="0">
                <a:latin typeface="+mj-ea"/>
              </a:rPr>
              <a:t>宣言</a:t>
            </a:r>
            <a:br>
              <a:rPr lang="en-US" altLang="ja-JP" sz="2585" b="1" dirty="0">
                <a:latin typeface="+mj-ea"/>
              </a:rPr>
            </a:br>
            <a:r>
              <a:rPr lang="en-US" altLang="ja-JP" sz="2585" b="1" dirty="0">
                <a:latin typeface="+mj-ea"/>
              </a:rPr>
              <a:t>KPI</a:t>
            </a:r>
            <a:r>
              <a:rPr lang="ja-JP" altLang="en-US" sz="2585" b="1" dirty="0">
                <a:latin typeface="+mj-ea"/>
              </a:rPr>
              <a:t>結果報告</a:t>
            </a:r>
            <a:br>
              <a:rPr lang="en-US" altLang="ja-JP" sz="2585" b="1" dirty="0">
                <a:latin typeface="+mj-ea"/>
              </a:rPr>
            </a:br>
            <a:r>
              <a:rPr lang="en-US" altLang="ja-JP" sz="2585" b="1" dirty="0">
                <a:latin typeface="+mj-ea"/>
              </a:rPr>
              <a:t>(2023</a:t>
            </a:r>
            <a:r>
              <a:rPr lang="ja-JP" altLang="en-US" sz="2585" b="1" dirty="0">
                <a:latin typeface="+mj-ea"/>
              </a:rPr>
              <a:t>年度</a:t>
            </a:r>
            <a:r>
              <a:rPr lang="en-US" altLang="ja-JP" sz="2585" b="1" dirty="0">
                <a:latin typeface="+mj-ea"/>
              </a:rPr>
              <a:t>)</a:t>
            </a:r>
            <a:br>
              <a:rPr lang="en-US" altLang="ja-JP" sz="2585" b="1" dirty="0">
                <a:latin typeface="+mj-ea"/>
              </a:rPr>
            </a:br>
            <a:br>
              <a:rPr lang="en-US" altLang="ja-JP" sz="2585" b="1" dirty="0">
                <a:latin typeface="+mj-ea"/>
              </a:rPr>
            </a:br>
            <a:br>
              <a:rPr lang="en-US" altLang="ja-JP" sz="2954" b="1" dirty="0">
                <a:latin typeface="+mj-ea"/>
              </a:rPr>
            </a:br>
            <a:r>
              <a:rPr lang="ja-JP" altLang="en-US" sz="2954" b="1" dirty="0">
                <a:latin typeface="+mj-ea"/>
              </a:rPr>
              <a:t>　　</a:t>
            </a:r>
            <a:endParaRPr kumimoji="1" lang="ja-JP" altLang="en-US" b="1" dirty="0">
              <a:latin typeface="+mj-ea"/>
            </a:endParaRPr>
          </a:p>
        </p:txBody>
      </p:sp>
      <p:sp>
        <p:nvSpPr>
          <p:cNvPr id="3" name="正方形/長方形 2"/>
          <p:cNvSpPr/>
          <p:nvPr/>
        </p:nvSpPr>
        <p:spPr>
          <a:xfrm>
            <a:off x="7662806" y="6139377"/>
            <a:ext cx="1155504" cy="319639"/>
          </a:xfrm>
          <a:prstGeom prst="rect">
            <a:avLst/>
          </a:prstGeom>
        </p:spPr>
        <p:txBody>
          <a:bodyPr wrap="square">
            <a:spAutoFit/>
          </a:bodyPr>
          <a:lstStyle/>
          <a:p>
            <a:r>
              <a:rPr lang="en-US" altLang="ja-JP" sz="1477" b="1" dirty="0">
                <a:solidFill>
                  <a:schemeClr val="bg2">
                    <a:lumMod val="10000"/>
                  </a:schemeClr>
                </a:solidFill>
                <a:latin typeface="+mj-ea"/>
                <a:ea typeface="+mj-ea"/>
              </a:rPr>
              <a:t>Ver1.3</a:t>
            </a:r>
          </a:p>
        </p:txBody>
      </p:sp>
      <p:sp>
        <p:nvSpPr>
          <p:cNvPr id="4" name="テキスト ボックス 3">
            <a:extLst>
              <a:ext uri="{FF2B5EF4-FFF2-40B4-BE49-F238E27FC236}">
                <a16:creationId xmlns:a16="http://schemas.microsoft.com/office/drawing/2014/main" id="{9F204359-1220-445F-B96C-C0D7AB60C141}"/>
              </a:ext>
            </a:extLst>
          </p:cNvPr>
          <p:cNvSpPr txBox="1"/>
          <p:nvPr/>
        </p:nvSpPr>
        <p:spPr>
          <a:xfrm>
            <a:off x="450927" y="5308380"/>
            <a:ext cx="3180522" cy="830997"/>
          </a:xfrm>
          <a:prstGeom prst="rect">
            <a:avLst/>
          </a:prstGeom>
          <a:noFill/>
        </p:spPr>
        <p:txBody>
          <a:bodyPr wrap="square" rtlCol="0">
            <a:spAutoFit/>
          </a:bodyPr>
          <a:lstStyle/>
          <a:p>
            <a:r>
              <a:rPr kumimoji="1" lang="ja-JP" altLang="en-US" sz="2400" b="1" dirty="0"/>
              <a:t>ライフサポート事業部</a:t>
            </a:r>
          </a:p>
          <a:p>
            <a:r>
              <a:rPr lang="en-US" altLang="ja-JP" sz="2400" b="1" dirty="0"/>
              <a:t>         2024</a:t>
            </a:r>
            <a:r>
              <a:rPr lang="ja-JP" altLang="en-US" sz="2400" b="1" dirty="0"/>
              <a:t>年</a:t>
            </a:r>
            <a:r>
              <a:rPr lang="en-US" altLang="ja-JP" sz="2400" b="1" dirty="0"/>
              <a:t>6</a:t>
            </a:r>
            <a:r>
              <a:rPr lang="ja-JP" altLang="en-US" sz="2400" b="1" dirty="0"/>
              <a:t>月</a:t>
            </a:r>
            <a:endParaRPr kumimoji="1" lang="ja-JP" altLang="en-US" sz="2400" b="1" dirty="0"/>
          </a:p>
        </p:txBody>
      </p:sp>
    </p:spTree>
    <p:extLst>
      <p:ext uri="{BB962C8B-B14F-4D97-AF65-F5344CB8AC3E}">
        <p14:creationId xmlns:p14="http://schemas.microsoft.com/office/powerpoint/2010/main" val="2953048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AC3963-585B-42B4-A72B-B202923742B0}"/>
              </a:ext>
            </a:extLst>
          </p:cNvPr>
          <p:cNvSpPr>
            <a:spLocks noGrp="1"/>
          </p:cNvSpPr>
          <p:nvPr>
            <p:ph type="title"/>
          </p:nvPr>
        </p:nvSpPr>
        <p:spPr/>
        <p:txBody>
          <a:bodyPr>
            <a:normAutofit/>
          </a:bodyPr>
          <a:lstStyle/>
          <a:p>
            <a:r>
              <a:rPr lang="ja-JP" altLang="en-US" sz="2400" dirty="0"/>
              <a:t>業務品質向上と改善についての取り組み</a:t>
            </a:r>
            <a:r>
              <a:rPr lang="en-US" altLang="ja-JP" sz="2400" dirty="0"/>
              <a:t>(2)</a:t>
            </a:r>
            <a:endParaRPr kumimoji="1" lang="ja-JP" altLang="en-US" sz="2400" b="0" dirty="0"/>
          </a:p>
        </p:txBody>
      </p:sp>
      <p:sp>
        <p:nvSpPr>
          <p:cNvPr id="6" name="スライド番号プレースホルダー 5">
            <a:extLst>
              <a:ext uri="{FF2B5EF4-FFF2-40B4-BE49-F238E27FC236}">
                <a16:creationId xmlns:a16="http://schemas.microsoft.com/office/drawing/2014/main" id="{3D0EB74F-FF68-4A0E-9A17-DAAF49B79C07}"/>
              </a:ext>
            </a:extLst>
          </p:cNvPr>
          <p:cNvSpPr>
            <a:spLocks noGrp="1"/>
          </p:cNvSpPr>
          <p:nvPr>
            <p:ph type="sldNum" sz="quarter" idx="4"/>
          </p:nvPr>
        </p:nvSpPr>
        <p:spPr/>
        <p:txBody>
          <a:bodyPr/>
          <a:lstStyle/>
          <a:p>
            <a:fld id="{72A98194-5DC2-436A-AA23-87554DAA05F1}" type="slidenum">
              <a:rPr lang="ja-JP" altLang="en-US" sz="1800" smtClean="0"/>
              <a:pPr/>
              <a:t>10</a:t>
            </a:fld>
            <a:endParaRPr lang="ja-JP" altLang="en-US" sz="1800"/>
          </a:p>
        </p:txBody>
      </p:sp>
      <p:sp>
        <p:nvSpPr>
          <p:cNvPr id="7" name="テキスト ボックス 6">
            <a:extLst>
              <a:ext uri="{FF2B5EF4-FFF2-40B4-BE49-F238E27FC236}">
                <a16:creationId xmlns:a16="http://schemas.microsoft.com/office/drawing/2014/main" id="{51DBD559-4DA9-4B67-BE52-92DBFBB35E2F}"/>
              </a:ext>
            </a:extLst>
          </p:cNvPr>
          <p:cNvSpPr txBox="1"/>
          <p:nvPr/>
        </p:nvSpPr>
        <p:spPr>
          <a:xfrm>
            <a:off x="357458" y="1629346"/>
            <a:ext cx="8363349" cy="646331"/>
          </a:xfrm>
          <a:prstGeom prst="rect">
            <a:avLst/>
          </a:prstGeom>
          <a:solidFill>
            <a:schemeClr val="accent3">
              <a:lumMod val="20000"/>
              <a:lumOff val="80000"/>
            </a:schemeClr>
          </a:solidFill>
          <a:ln>
            <a:solidFill>
              <a:schemeClr val="tx1"/>
            </a:solidFill>
          </a:ln>
        </p:spPr>
        <p:txBody>
          <a:bodyPr wrap="square" rtlCol="0">
            <a:spAutoFit/>
          </a:bodyPr>
          <a:lstStyle/>
          <a:p>
            <a:r>
              <a:rPr lang="ja-JP" altLang="en-US" b="1" dirty="0"/>
              <a:t>称賛件数：</a:t>
            </a:r>
            <a:r>
              <a:rPr lang="en-US" altLang="ja-JP" b="1" dirty="0"/>
              <a:t>47</a:t>
            </a:r>
            <a:r>
              <a:rPr kumimoji="1" lang="ja-JP" altLang="en-US" b="1" dirty="0"/>
              <a:t>件　　　</a:t>
            </a:r>
            <a:endParaRPr lang="en-US" altLang="ja-JP" b="1" dirty="0"/>
          </a:p>
          <a:p>
            <a:r>
              <a:rPr lang="ja-JP" altLang="en-US" dirty="0"/>
              <a:t>今後さらに多くの称賛をいただけるよう、お客様に寄り添って取り組んでまいります。</a:t>
            </a:r>
            <a:endParaRPr lang="ja-JP" altLang="en-US" dirty="0">
              <a:solidFill>
                <a:srgbClr val="FF0000"/>
              </a:solidFill>
            </a:endParaRPr>
          </a:p>
        </p:txBody>
      </p:sp>
      <p:sp>
        <p:nvSpPr>
          <p:cNvPr id="5" name="正方形/長方形 4">
            <a:extLst>
              <a:ext uri="{FF2B5EF4-FFF2-40B4-BE49-F238E27FC236}">
                <a16:creationId xmlns:a16="http://schemas.microsoft.com/office/drawing/2014/main" id="{DA84CE26-B2EE-4CE3-9026-35E8C4E4948E}"/>
              </a:ext>
            </a:extLst>
          </p:cNvPr>
          <p:cNvSpPr/>
          <p:nvPr/>
        </p:nvSpPr>
        <p:spPr>
          <a:xfrm>
            <a:off x="357458" y="950004"/>
            <a:ext cx="5897567" cy="400110"/>
          </a:xfrm>
          <a:prstGeom prst="rect">
            <a:avLst/>
          </a:prstGeom>
        </p:spPr>
        <p:txBody>
          <a:bodyPr wrap="square">
            <a:spAutoFit/>
          </a:bodyPr>
          <a:lstStyle/>
          <a:p>
            <a:r>
              <a:rPr lang="ja-JP" altLang="en-US" sz="2000" b="1" dirty="0"/>
              <a:t>②お客様の声受付件数</a:t>
            </a:r>
            <a:r>
              <a:rPr lang="en-US" altLang="ja-JP" sz="2000" dirty="0"/>
              <a:t>(2023</a:t>
            </a:r>
            <a:r>
              <a:rPr lang="ja-JP" altLang="en-US" sz="2000" dirty="0"/>
              <a:t>年</a:t>
            </a:r>
            <a:r>
              <a:rPr lang="en-US" altLang="ja-JP" sz="2000" dirty="0"/>
              <a:t>4</a:t>
            </a:r>
            <a:r>
              <a:rPr lang="ja-JP" altLang="en-US" sz="2000" dirty="0"/>
              <a:t>月～</a:t>
            </a:r>
            <a:r>
              <a:rPr lang="en-US" altLang="ja-JP" sz="2000" dirty="0"/>
              <a:t>2024</a:t>
            </a:r>
            <a:r>
              <a:rPr lang="ja-JP" altLang="en-US" sz="2000" dirty="0"/>
              <a:t>年</a:t>
            </a:r>
            <a:r>
              <a:rPr lang="en-US" altLang="ja-JP" sz="2000" dirty="0"/>
              <a:t>3</a:t>
            </a:r>
            <a:r>
              <a:rPr lang="ja-JP" altLang="en-US" sz="2000" dirty="0"/>
              <a:t>月</a:t>
            </a:r>
            <a:r>
              <a:rPr lang="en-US" altLang="ja-JP" sz="2000" dirty="0"/>
              <a:t>)</a:t>
            </a:r>
            <a:endParaRPr lang="ja-JP" altLang="en-US" sz="2000" dirty="0"/>
          </a:p>
        </p:txBody>
      </p:sp>
      <p:sp>
        <p:nvSpPr>
          <p:cNvPr id="4" name="正方形/長方形 3">
            <a:extLst>
              <a:ext uri="{FF2B5EF4-FFF2-40B4-BE49-F238E27FC236}">
                <a16:creationId xmlns:a16="http://schemas.microsoft.com/office/drawing/2014/main" id="{595FF356-90E5-FC3D-8071-CEF186879629}"/>
              </a:ext>
            </a:extLst>
          </p:cNvPr>
          <p:cNvSpPr/>
          <p:nvPr/>
        </p:nvSpPr>
        <p:spPr>
          <a:xfrm>
            <a:off x="357458" y="2585687"/>
            <a:ext cx="8363349" cy="3831818"/>
          </a:xfrm>
          <a:prstGeom prst="rect">
            <a:avLst/>
          </a:prstGeom>
          <a:solidFill>
            <a:schemeClr val="accent5">
              <a:lumMod val="20000"/>
              <a:lumOff val="80000"/>
            </a:schemeClr>
          </a:solidFill>
          <a:ln>
            <a:solidFill>
              <a:schemeClr val="tx1"/>
            </a:solidFill>
          </a:ln>
        </p:spPr>
        <p:txBody>
          <a:bodyPr wrap="square">
            <a:spAutoFit/>
          </a:bodyPr>
          <a:lstStyle/>
          <a:p>
            <a:r>
              <a:rPr lang="ja-JP" altLang="en-US" b="1" dirty="0"/>
              <a:t>＜お客様評価確認アンケートに頂いた称賛事例＞</a:t>
            </a:r>
            <a:endParaRPr lang="en-US" altLang="ja-JP" b="1" dirty="0"/>
          </a:p>
          <a:p>
            <a:pPr>
              <a:lnSpc>
                <a:spcPct val="150000"/>
              </a:lnSpc>
            </a:pPr>
            <a:r>
              <a:rPr lang="ja-JP" altLang="en-US" dirty="0"/>
              <a:t>　・更新に関する質問への回答が適切で、スムーズに更新処理が出来、大変助かりました。</a:t>
            </a:r>
            <a:endParaRPr lang="en-US" altLang="ja-JP" dirty="0"/>
          </a:p>
          <a:p>
            <a:r>
              <a:rPr lang="ja-JP" altLang="en-US" dirty="0"/>
              <a:t>　・担当の</a:t>
            </a:r>
            <a:r>
              <a:rPr lang="en-US" altLang="ja-JP" dirty="0"/>
              <a:t>A</a:t>
            </a:r>
            <a:r>
              <a:rPr lang="ja-JP" altLang="en-US" dirty="0"/>
              <a:t>さんを信頼していますので、これからも</a:t>
            </a:r>
            <a:r>
              <a:rPr lang="en-US" altLang="ja-JP" dirty="0"/>
              <a:t>A</a:t>
            </a:r>
            <a:r>
              <a:rPr lang="ja-JP" altLang="en-US" dirty="0"/>
              <a:t>さんにお願いします。</a:t>
            </a:r>
            <a:endParaRPr lang="en-US" altLang="ja-JP" dirty="0"/>
          </a:p>
          <a:p>
            <a:pPr>
              <a:lnSpc>
                <a:spcPct val="150000"/>
              </a:lnSpc>
            </a:pPr>
            <a:r>
              <a:rPr lang="ja-JP" altLang="en-US" dirty="0"/>
              <a:t>　・担当者がしっかりこちらの立場が判っておられて、適切な提案がきます。</a:t>
            </a:r>
            <a:endParaRPr lang="en-US" altLang="ja-JP" dirty="0"/>
          </a:p>
          <a:p>
            <a:pPr>
              <a:lnSpc>
                <a:spcPct val="150000"/>
              </a:lnSpc>
            </a:pPr>
            <a:r>
              <a:rPr lang="ja-JP" altLang="en-US" dirty="0"/>
              <a:t>　・これからも引き続き適切なタイミングでの案内をよろしくお願いいたします。</a:t>
            </a:r>
            <a:endParaRPr lang="en-US" altLang="ja-JP" dirty="0"/>
          </a:p>
          <a:p>
            <a:pPr>
              <a:lnSpc>
                <a:spcPct val="150000"/>
              </a:lnSpc>
            </a:pPr>
            <a:r>
              <a:rPr lang="ja-JP" altLang="en-US" dirty="0"/>
              <a:t>　・不明点や相談が必要な時はすぐに対応頂いているので助かっています。</a:t>
            </a:r>
            <a:endParaRPr lang="en-US" altLang="ja-JP" dirty="0"/>
          </a:p>
          <a:p>
            <a:r>
              <a:rPr lang="ja-JP" altLang="en-US" dirty="0"/>
              <a:t>　・メールにて連絡をいただき、確認する事項がわかりやすかったので無駄なく更新手続きが</a:t>
            </a:r>
            <a:endParaRPr lang="en-US" altLang="ja-JP" dirty="0"/>
          </a:p>
          <a:p>
            <a:r>
              <a:rPr lang="ja-JP" altLang="en-US" dirty="0"/>
              <a:t>　　出来ました。ありがとうございました。</a:t>
            </a:r>
            <a:endParaRPr lang="en-US" altLang="ja-JP" dirty="0"/>
          </a:p>
          <a:p>
            <a:pPr>
              <a:lnSpc>
                <a:spcPct val="150000"/>
              </a:lnSpc>
            </a:pPr>
            <a:r>
              <a:rPr lang="ja-JP" altLang="en-US" dirty="0"/>
              <a:t>　・今回事故にあい、色々と迅速な対応をして頂き大変助かりました。</a:t>
            </a:r>
            <a:endParaRPr lang="en-US" altLang="ja-JP" dirty="0"/>
          </a:p>
          <a:p>
            <a:r>
              <a:rPr lang="ja-JP" altLang="en-US" dirty="0"/>
              <a:t>　・損害対応手続きなど親切にご対応頂いて安心しており、損保会社様、代理店様</a:t>
            </a:r>
            <a:endParaRPr lang="en-US" altLang="ja-JP" dirty="0"/>
          </a:p>
          <a:p>
            <a:r>
              <a:rPr lang="ja-JP" altLang="en-US" dirty="0"/>
              <a:t>　　共々感謝しております。</a:t>
            </a:r>
            <a:endParaRPr lang="en-US" altLang="ja-JP" dirty="0"/>
          </a:p>
        </p:txBody>
      </p:sp>
    </p:spTree>
    <p:extLst>
      <p:ext uri="{BB962C8B-B14F-4D97-AF65-F5344CB8AC3E}">
        <p14:creationId xmlns:p14="http://schemas.microsoft.com/office/powerpoint/2010/main" val="3929050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AC3963-585B-42B4-A72B-B202923742B0}"/>
              </a:ext>
            </a:extLst>
          </p:cNvPr>
          <p:cNvSpPr>
            <a:spLocks noGrp="1"/>
          </p:cNvSpPr>
          <p:nvPr>
            <p:ph type="title"/>
          </p:nvPr>
        </p:nvSpPr>
        <p:spPr/>
        <p:txBody>
          <a:bodyPr>
            <a:normAutofit/>
          </a:bodyPr>
          <a:lstStyle/>
          <a:p>
            <a:r>
              <a:rPr lang="ja-JP" altLang="en-US" sz="2400" dirty="0"/>
              <a:t>業務品質向上と改善についての取り組み</a:t>
            </a:r>
            <a:r>
              <a:rPr lang="en-US" altLang="ja-JP" sz="2400" dirty="0"/>
              <a:t>(2)</a:t>
            </a:r>
            <a:endParaRPr kumimoji="1" lang="ja-JP" altLang="en-US" sz="2400" b="0" dirty="0"/>
          </a:p>
        </p:txBody>
      </p:sp>
      <p:sp>
        <p:nvSpPr>
          <p:cNvPr id="6" name="スライド番号プレースホルダー 5">
            <a:extLst>
              <a:ext uri="{FF2B5EF4-FFF2-40B4-BE49-F238E27FC236}">
                <a16:creationId xmlns:a16="http://schemas.microsoft.com/office/drawing/2014/main" id="{3D0EB74F-FF68-4A0E-9A17-DAAF49B79C07}"/>
              </a:ext>
            </a:extLst>
          </p:cNvPr>
          <p:cNvSpPr>
            <a:spLocks noGrp="1"/>
          </p:cNvSpPr>
          <p:nvPr>
            <p:ph type="sldNum" sz="quarter" idx="4"/>
          </p:nvPr>
        </p:nvSpPr>
        <p:spPr/>
        <p:txBody>
          <a:bodyPr/>
          <a:lstStyle/>
          <a:p>
            <a:fld id="{72A98194-5DC2-436A-AA23-87554DAA05F1}" type="slidenum">
              <a:rPr lang="ja-JP" altLang="en-US" sz="1800" smtClean="0"/>
              <a:pPr/>
              <a:t>11</a:t>
            </a:fld>
            <a:endParaRPr lang="ja-JP" altLang="en-US" sz="1800"/>
          </a:p>
        </p:txBody>
      </p:sp>
      <p:sp>
        <p:nvSpPr>
          <p:cNvPr id="5" name="正方形/長方形 4">
            <a:extLst>
              <a:ext uri="{FF2B5EF4-FFF2-40B4-BE49-F238E27FC236}">
                <a16:creationId xmlns:a16="http://schemas.microsoft.com/office/drawing/2014/main" id="{DA84CE26-B2EE-4CE3-9026-35E8C4E4948E}"/>
              </a:ext>
            </a:extLst>
          </p:cNvPr>
          <p:cNvSpPr/>
          <p:nvPr/>
        </p:nvSpPr>
        <p:spPr>
          <a:xfrm>
            <a:off x="357459" y="950004"/>
            <a:ext cx="6141046" cy="400110"/>
          </a:xfrm>
          <a:prstGeom prst="rect">
            <a:avLst/>
          </a:prstGeom>
        </p:spPr>
        <p:txBody>
          <a:bodyPr wrap="square">
            <a:spAutoFit/>
          </a:bodyPr>
          <a:lstStyle/>
          <a:p>
            <a:r>
              <a:rPr lang="ja-JP" altLang="en-US" sz="2000" b="1" dirty="0"/>
              <a:t>②お客様の声受付件数</a:t>
            </a:r>
            <a:r>
              <a:rPr lang="en-US" altLang="ja-JP" sz="2000" dirty="0"/>
              <a:t>(2023</a:t>
            </a:r>
            <a:r>
              <a:rPr lang="ja-JP" altLang="en-US" sz="2000" dirty="0"/>
              <a:t>年</a:t>
            </a:r>
            <a:r>
              <a:rPr lang="en-US" altLang="ja-JP" sz="2000" dirty="0"/>
              <a:t>4</a:t>
            </a:r>
            <a:r>
              <a:rPr lang="ja-JP" altLang="en-US" sz="2000" dirty="0"/>
              <a:t>月～</a:t>
            </a:r>
            <a:r>
              <a:rPr lang="en-US" altLang="ja-JP" sz="2000" dirty="0"/>
              <a:t>2024</a:t>
            </a:r>
            <a:r>
              <a:rPr lang="ja-JP" altLang="en-US" sz="2000" dirty="0"/>
              <a:t>年</a:t>
            </a:r>
            <a:r>
              <a:rPr lang="en-US" altLang="ja-JP" sz="2000" dirty="0"/>
              <a:t>3</a:t>
            </a:r>
            <a:r>
              <a:rPr lang="ja-JP" altLang="en-US" sz="2000" dirty="0"/>
              <a:t>月</a:t>
            </a:r>
            <a:r>
              <a:rPr lang="en-US" altLang="ja-JP" sz="2000" dirty="0"/>
              <a:t>)</a:t>
            </a:r>
            <a:endParaRPr lang="ja-JP" altLang="en-US" sz="2000" dirty="0"/>
          </a:p>
        </p:txBody>
      </p:sp>
      <p:sp>
        <p:nvSpPr>
          <p:cNvPr id="11" name="テキスト ボックス 10">
            <a:extLst>
              <a:ext uri="{FF2B5EF4-FFF2-40B4-BE49-F238E27FC236}">
                <a16:creationId xmlns:a16="http://schemas.microsoft.com/office/drawing/2014/main" id="{C0DF3CC1-6746-4614-8F9A-5BDE429C39C7}"/>
              </a:ext>
            </a:extLst>
          </p:cNvPr>
          <p:cNvSpPr txBox="1"/>
          <p:nvPr/>
        </p:nvSpPr>
        <p:spPr>
          <a:xfrm>
            <a:off x="612906" y="1430540"/>
            <a:ext cx="7858539" cy="923330"/>
          </a:xfrm>
          <a:prstGeom prst="rect">
            <a:avLst/>
          </a:prstGeom>
          <a:solidFill>
            <a:schemeClr val="accent3">
              <a:lumMod val="20000"/>
              <a:lumOff val="80000"/>
            </a:schemeClr>
          </a:solidFill>
          <a:ln>
            <a:solidFill>
              <a:schemeClr val="tx1"/>
            </a:solidFill>
          </a:ln>
        </p:spPr>
        <p:txBody>
          <a:bodyPr wrap="square" rtlCol="0">
            <a:spAutoFit/>
          </a:bodyPr>
          <a:lstStyle/>
          <a:p>
            <a:r>
              <a:rPr lang="ja-JP" altLang="en-US" b="1" dirty="0"/>
              <a:t>不満足表明件数：</a:t>
            </a:r>
            <a:r>
              <a:rPr lang="en-US" altLang="ja-JP" b="1" dirty="0"/>
              <a:t>22</a:t>
            </a:r>
            <a:r>
              <a:rPr kumimoji="1" lang="ja-JP" altLang="en-US" b="1" dirty="0"/>
              <a:t>件</a:t>
            </a:r>
            <a:endParaRPr lang="en-US" altLang="ja-JP" b="1" dirty="0"/>
          </a:p>
          <a:p>
            <a:r>
              <a:rPr lang="ja-JP" altLang="en-US" dirty="0"/>
              <a:t>お客様から寄せられた声</a:t>
            </a:r>
            <a:r>
              <a:rPr lang="en-US" altLang="ja-JP" dirty="0"/>
              <a:t>(</a:t>
            </a:r>
            <a:r>
              <a:rPr lang="ja-JP" altLang="en-US" dirty="0"/>
              <a:t>不満足表明</a:t>
            </a:r>
            <a:r>
              <a:rPr lang="en-US" altLang="ja-JP" dirty="0"/>
              <a:t>)</a:t>
            </a:r>
            <a:r>
              <a:rPr lang="ja-JP" altLang="en-US" dirty="0"/>
              <a:t>を全員で共有し、業務改善に活かす</a:t>
            </a:r>
            <a:endParaRPr lang="en-US" altLang="ja-JP" dirty="0"/>
          </a:p>
          <a:p>
            <a:r>
              <a:rPr lang="ja-JP" altLang="en-US" dirty="0"/>
              <a:t>取り組みを引き続き行ってまいります。</a:t>
            </a:r>
            <a:endParaRPr lang="ja-JP" altLang="en-US" dirty="0">
              <a:solidFill>
                <a:srgbClr val="FF0000"/>
              </a:solidFill>
            </a:endParaRPr>
          </a:p>
        </p:txBody>
      </p:sp>
      <p:sp>
        <p:nvSpPr>
          <p:cNvPr id="3" name="テキスト ボックス 2">
            <a:extLst>
              <a:ext uri="{FF2B5EF4-FFF2-40B4-BE49-F238E27FC236}">
                <a16:creationId xmlns:a16="http://schemas.microsoft.com/office/drawing/2014/main" id="{B48067DC-FA7E-77C6-427A-65D9AA53EE18}"/>
              </a:ext>
            </a:extLst>
          </p:cNvPr>
          <p:cNvSpPr txBox="1"/>
          <p:nvPr/>
        </p:nvSpPr>
        <p:spPr>
          <a:xfrm>
            <a:off x="612906" y="2549155"/>
            <a:ext cx="7878421" cy="3970318"/>
          </a:xfrm>
          <a:prstGeom prst="rect">
            <a:avLst/>
          </a:prstGeom>
          <a:solidFill>
            <a:schemeClr val="accent6">
              <a:lumMod val="20000"/>
              <a:lumOff val="80000"/>
            </a:schemeClr>
          </a:solidFill>
          <a:ln>
            <a:solidFill>
              <a:schemeClr val="tx1"/>
            </a:solidFill>
          </a:ln>
        </p:spPr>
        <p:txBody>
          <a:bodyPr wrap="square" rtlCol="0">
            <a:spAutoFit/>
          </a:bodyPr>
          <a:lstStyle/>
          <a:p>
            <a:r>
              <a:rPr lang="ja-JP" altLang="en-US" b="1" dirty="0"/>
              <a:t>＜不満足表明の</a:t>
            </a:r>
            <a:r>
              <a:rPr kumimoji="1" lang="ja-JP" altLang="en-US" b="1" dirty="0"/>
              <a:t>内容分析</a:t>
            </a:r>
            <a:r>
              <a:rPr lang="ja-JP" altLang="en-US" b="1" dirty="0"/>
              <a:t>＞</a:t>
            </a:r>
            <a:endParaRPr lang="en-US" altLang="ja-JP" b="1" dirty="0"/>
          </a:p>
          <a:p>
            <a:r>
              <a:rPr lang="ja-JP" altLang="en-US" dirty="0"/>
              <a:t>    ➡　満期更改時しかコンタクトが無く、積極的な提案が少ない</a:t>
            </a:r>
            <a:endParaRPr lang="en-US" altLang="ja-JP" dirty="0"/>
          </a:p>
          <a:p>
            <a:r>
              <a:rPr lang="ja-JP" altLang="en-US" dirty="0"/>
              <a:t>　　　　 無事故・無違反なのに毎年保険料が上がっているので他社に切り替えたい</a:t>
            </a:r>
            <a:endParaRPr lang="en-US" altLang="ja-JP" dirty="0"/>
          </a:p>
          <a:p>
            <a:r>
              <a:rPr lang="ja-JP" altLang="en-US" dirty="0"/>
              <a:t>　　　　 </a:t>
            </a:r>
            <a:r>
              <a:rPr lang="en-US" altLang="ja-JP" dirty="0"/>
              <a:t>WEB</a:t>
            </a:r>
            <a:r>
              <a:rPr lang="ja-JP" altLang="en-US" dirty="0"/>
              <a:t>更新なのに保険料は安くないので他社に切り替えたい</a:t>
            </a:r>
            <a:endParaRPr lang="en-US" altLang="ja-JP" dirty="0"/>
          </a:p>
          <a:p>
            <a:r>
              <a:rPr lang="ja-JP" altLang="en-US" dirty="0"/>
              <a:t>　　　　 </a:t>
            </a:r>
            <a:r>
              <a:rPr lang="en-US" altLang="ja-JP" dirty="0"/>
              <a:t>WEB</a:t>
            </a:r>
            <a:r>
              <a:rPr lang="ja-JP" altLang="en-US" dirty="0"/>
              <a:t>更新画面の操作が分かりづらい</a:t>
            </a:r>
            <a:endParaRPr lang="en-US" altLang="ja-JP" dirty="0"/>
          </a:p>
          <a:p>
            <a:r>
              <a:rPr lang="ja-JP" altLang="en-US" dirty="0"/>
              <a:t>　　　　代理店と保険会社から郵送物の重複、郵送物の量が多いなど</a:t>
            </a:r>
            <a:endParaRPr lang="en-US" altLang="ja-JP" dirty="0"/>
          </a:p>
          <a:p>
            <a:r>
              <a:rPr lang="ja-JP" altLang="en-US" dirty="0"/>
              <a:t>　　　　 </a:t>
            </a:r>
            <a:endParaRPr lang="en-US" altLang="ja-JP" dirty="0"/>
          </a:p>
          <a:p>
            <a:r>
              <a:rPr kumimoji="1" lang="ja-JP" altLang="en-US" dirty="0"/>
              <a:t>　　    </a:t>
            </a:r>
            <a:r>
              <a:rPr lang="en-US" altLang="ja-JP" dirty="0"/>
              <a:t>※</a:t>
            </a:r>
            <a:r>
              <a:rPr lang="ja-JP" altLang="en-US" dirty="0"/>
              <a:t>　</a:t>
            </a:r>
            <a:r>
              <a:rPr kumimoji="1" lang="ja-JP" altLang="en-US" dirty="0"/>
              <a:t>保険料アップに対するご不満、</a:t>
            </a:r>
            <a:r>
              <a:rPr kumimoji="1" lang="en-US" altLang="ja-JP" dirty="0"/>
              <a:t>WEB</a:t>
            </a:r>
            <a:r>
              <a:rPr kumimoji="1" lang="ja-JP" altLang="en-US" dirty="0"/>
              <a:t>更新に対するご不満、等</a:t>
            </a:r>
            <a:endParaRPr kumimoji="1" lang="en-US" altLang="ja-JP" dirty="0"/>
          </a:p>
          <a:p>
            <a:r>
              <a:rPr lang="ja-JP" altLang="en-US" dirty="0"/>
              <a:t>　　　　     手続きや保険料</a:t>
            </a:r>
            <a:r>
              <a:rPr lang="en-US" altLang="ja-JP" dirty="0"/>
              <a:t>UP</a:t>
            </a:r>
            <a:r>
              <a:rPr lang="ja-JP" altLang="en-US" dirty="0"/>
              <a:t>についてより細かく丁寧なご説明が求められています。</a:t>
            </a:r>
            <a:endParaRPr kumimoji="1" lang="en-US" altLang="ja-JP" dirty="0"/>
          </a:p>
          <a:p>
            <a:endParaRPr lang="en-US" altLang="ja-JP" dirty="0"/>
          </a:p>
          <a:p>
            <a:r>
              <a:rPr lang="ja-JP" altLang="en-US" b="1" dirty="0"/>
              <a:t>＜改善への対策＞</a:t>
            </a:r>
            <a:endParaRPr lang="ja-JP" altLang="en-US" b="1" dirty="0">
              <a:solidFill>
                <a:srgbClr val="FF0000"/>
              </a:solidFill>
            </a:endParaRPr>
          </a:p>
          <a:p>
            <a:r>
              <a:rPr kumimoji="1" lang="ja-JP" altLang="en-US" b="1" dirty="0"/>
              <a:t>　　</a:t>
            </a:r>
            <a:r>
              <a:rPr kumimoji="1" lang="ja-JP" altLang="en-US" dirty="0"/>
              <a:t>お客様とのコンタクトの増加の促進、更新時の分かりやすい保険料</a:t>
            </a:r>
            <a:r>
              <a:rPr kumimoji="1" lang="en-US" altLang="ja-JP" dirty="0"/>
              <a:t>UP</a:t>
            </a:r>
            <a:r>
              <a:rPr kumimoji="1" lang="ja-JP" altLang="en-US" dirty="0"/>
              <a:t>の理由、</a:t>
            </a:r>
            <a:endParaRPr kumimoji="1" lang="en-US" altLang="ja-JP" dirty="0"/>
          </a:p>
          <a:p>
            <a:r>
              <a:rPr lang="ja-JP" altLang="en-US" dirty="0"/>
              <a:t>　　</a:t>
            </a:r>
            <a:r>
              <a:rPr kumimoji="1" lang="en-US" altLang="ja-JP" dirty="0"/>
              <a:t>WEB</a:t>
            </a:r>
            <a:r>
              <a:rPr kumimoji="1" lang="ja-JP" altLang="en-US" dirty="0"/>
              <a:t>更改時の注意点に対して、詳しく且つ分かりやすいご説明やご案内方法、</a:t>
            </a:r>
            <a:endParaRPr kumimoji="1" lang="en-US" altLang="ja-JP" dirty="0"/>
          </a:p>
          <a:p>
            <a:r>
              <a:rPr lang="ja-JP" altLang="en-US" dirty="0"/>
              <a:t>　　お電話での対応</a:t>
            </a:r>
            <a:r>
              <a:rPr kumimoji="1" lang="ja-JP" altLang="en-US" dirty="0"/>
              <a:t>などについて検討</a:t>
            </a:r>
            <a:r>
              <a:rPr lang="ja-JP" altLang="en-US" dirty="0"/>
              <a:t>いたしてまいります</a:t>
            </a:r>
            <a:r>
              <a:rPr kumimoji="1" lang="ja-JP" altLang="en-US" dirty="0"/>
              <a:t>。</a:t>
            </a:r>
            <a:endParaRPr kumimoji="1" lang="en-US" altLang="ja-JP" dirty="0"/>
          </a:p>
        </p:txBody>
      </p:sp>
    </p:spTree>
    <p:extLst>
      <p:ext uri="{BB962C8B-B14F-4D97-AF65-F5344CB8AC3E}">
        <p14:creationId xmlns:p14="http://schemas.microsoft.com/office/powerpoint/2010/main" val="1750440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AC3963-585B-42B4-A72B-B202923742B0}"/>
              </a:ext>
            </a:extLst>
          </p:cNvPr>
          <p:cNvSpPr>
            <a:spLocks noGrp="1"/>
          </p:cNvSpPr>
          <p:nvPr>
            <p:ph type="title"/>
          </p:nvPr>
        </p:nvSpPr>
        <p:spPr/>
        <p:txBody>
          <a:bodyPr>
            <a:normAutofit/>
          </a:bodyPr>
          <a:lstStyle/>
          <a:p>
            <a:r>
              <a:rPr lang="ja-JP" altLang="en-US" sz="2400" dirty="0"/>
              <a:t>業務品質向上と改善についての取り組み</a:t>
            </a:r>
            <a:r>
              <a:rPr lang="en-US" altLang="ja-JP" sz="2400" dirty="0"/>
              <a:t>(2)</a:t>
            </a:r>
            <a:endParaRPr kumimoji="1" lang="ja-JP" altLang="en-US" sz="2400" b="0" dirty="0"/>
          </a:p>
        </p:txBody>
      </p:sp>
      <p:sp>
        <p:nvSpPr>
          <p:cNvPr id="6" name="スライド番号プレースホルダー 5">
            <a:extLst>
              <a:ext uri="{FF2B5EF4-FFF2-40B4-BE49-F238E27FC236}">
                <a16:creationId xmlns:a16="http://schemas.microsoft.com/office/drawing/2014/main" id="{3D0EB74F-FF68-4A0E-9A17-DAAF49B79C07}"/>
              </a:ext>
            </a:extLst>
          </p:cNvPr>
          <p:cNvSpPr>
            <a:spLocks noGrp="1"/>
          </p:cNvSpPr>
          <p:nvPr>
            <p:ph type="sldNum" sz="quarter" idx="4"/>
          </p:nvPr>
        </p:nvSpPr>
        <p:spPr/>
        <p:txBody>
          <a:bodyPr/>
          <a:lstStyle/>
          <a:p>
            <a:fld id="{72A98194-5DC2-436A-AA23-87554DAA05F1}" type="slidenum">
              <a:rPr lang="ja-JP" altLang="en-US" sz="1800" smtClean="0"/>
              <a:pPr/>
              <a:t>12</a:t>
            </a:fld>
            <a:endParaRPr lang="ja-JP" altLang="en-US" sz="1800"/>
          </a:p>
        </p:txBody>
      </p:sp>
      <p:sp>
        <p:nvSpPr>
          <p:cNvPr id="7" name="テキスト ボックス 6">
            <a:extLst>
              <a:ext uri="{FF2B5EF4-FFF2-40B4-BE49-F238E27FC236}">
                <a16:creationId xmlns:a16="http://schemas.microsoft.com/office/drawing/2014/main" id="{51DBD559-4DA9-4B67-BE52-92DBFBB35E2F}"/>
              </a:ext>
            </a:extLst>
          </p:cNvPr>
          <p:cNvSpPr txBox="1"/>
          <p:nvPr/>
        </p:nvSpPr>
        <p:spPr>
          <a:xfrm>
            <a:off x="357460" y="1350928"/>
            <a:ext cx="8451578" cy="369332"/>
          </a:xfrm>
          <a:prstGeom prst="rect">
            <a:avLst/>
          </a:prstGeom>
          <a:solidFill>
            <a:schemeClr val="accent3">
              <a:lumMod val="20000"/>
              <a:lumOff val="80000"/>
            </a:schemeClr>
          </a:solidFill>
          <a:ln>
            <a:solidFill>
              <a:schemeClr val="tx1"/>
            </a:solidFill>
          </a:ln>
        </p:spPr>
        <p:txBody>
          <a:bodyPr wrap="square" rtlCol="0">
            <a:spAutoFit/>
          </a:bodyPr>
          <a:lstStyle/>
          <a:p>
            <a:r>
              <a:rPr lang="ja-JP" altLang="en-US" b="1" dirty="0"/>
              <a:t>アンケート回答件数：</a:t>
            </a:r>
            <a:r>
              <a:rPr lang="en-US" altLang="ja-JP" b="1" dirty="0"/>
              <a:t>650</a:t>
            </a:r>
            <a:r>
              <a:rPr kumimoji="1" lang="ja-JP" altLang="en-US" b="1" dirty="0"/>
              <a:t>件　　　</a:t>
            </a:r>
          </a:p>
        </p:txBody>
      </p:sp>
      <p:sp>
        <p:nvSpPr>
          <p:cNvPr id="5" name="正方形/長方形 4">
            <a:extLst>
              <a:ext uri="{FF2B5EF4-FFF2-40B4-BE49-F238E27FC236}">
                <a16:creationId xmlns:a16="http://schemas.microsoft.com/office/drawing/2014/main" id="{DA84CE26-B2EE-4CE3-9026-35E8C4E4948E}"/>
              </a:ext>
            </a:extLst>
          </p:cNvPr>
          <p:cNvSpPr/>
          <p:nvPr/>
        </p:nvSpPr>
        <p:spPr>
          <a:xfrm>
            <a:off x="357459" y="950004"/>
            <a:ext cx="5977919" cy="369332"/>
          </a:xfrm>
          <a:prstGeom prst="rect">
            <a:avLst/>
          </a:prstGeom>
        </p:spPr>
        <p:txBody>
          <a:bodyPr wrap="none">
            <a:spAutoFit/>
          </a:bodyPr>
          <a:lstStyle/>
          <a:p>
            <a:r>
              <a:rPr lang="ja-JP" altLang="en-US" b="1" dirty="0"/>
              <a:t>②当社独自アンケート結果件数</a:t>
            </a:r>
            <a:r>
              <a:rPr lang="en-US" altLang="ja-JP" dirty="0"/>
              <a:t>(2023</a:t>
            </a:r>
            <a:r>
              <a:rPr lang="ja-JP" altLang="en-US" dirty="0"/>
              <a:t>年</a:t>
            </a:r>
            <a:r>
              <a:rPr lang="en-US" altLang="ja-JP" dirty="0"/>
              <a:t>4</a:t>
            </a:r>
            <a:r>
              <a:rPr lang="ja-JP" altLang="en-US" dirty="0"/>
              <a:t>月～</a:t>
            </a:r>
            <a:r>
              <a:rPr lang="en-US" altLang="ja-JP" dirty="0"/>
              <a:t>2024</a:t>
            </a:r>
            <a:r>
              <a:rPr lang="ja-JP" altLang="en-US" dirty="0"/>
              <a:t>年</a:t>
            </a:r>
            <a:r>
              <a:rPr lang="en-US" altLang="ja-JP" dirty="0"/>
              <a:t>3</a:t>
            </a:r>
            <a:r>
              <a:rPr lang="ja-JP" altLang="en-US" dirty="0"/>
              <a:t>月</a:t>
            </a:r>
            <a:r>
              <a:rPr lang="en-US" altLang="ja-JP" dirty="0"/>
              <a:t>)</a:t>
            </a:r>
            <a:endParaRPr lang="ja-JP" altLang="en-US" dirty="0"/>
          </a:p>
        </p:txBody>
      </p:sp>
      <p:sp>
        <p:nvSpPr>
          <p:cNvPr id="9" name="正方形/長方形 8">
            <a:extLst>
              <a:ext uri="{FF2B5EF4-FFF2-40B4-BE49-F238E27FC236}">
                <a16:creationId xmlns:a16="http://schemas.microsoft.com/office/drawing/2014/main" id="{6C864775-5C12-4753-9899-1F1D31155EBF}"/>
              </a:ext>
            </a:extLst>
          </p:cNvPr>
          <p:cNvSpPr/>
          <p:nvPr/>
        </p:nvSpPr>
        <p:spPr>
          <a:xfrm>
            <a:off x="4876800" y="1430540"/>
            <a:ext cx="3624469" cy="276999"/>
          </a:xfrm>
          <a:prstGeom prst="rect">
            <a:avLst/>
          </a:prstGeom>
        </p:spPr>
        <p:txBody>
          <a:bodyPr wrap="square">
            <a:spAutoFit/>
          </a:bodyPr>
          <a:lstStyle/>
          <a:p>
            <a:r>
              <a:rPr lang="en-US" altLang="ja-JP" sz="1200" dirty="0"/>
              <a:t>※</a:t>
            </a:r>
            <a:r>
              <a:rPr lang="ja-JP" altLang="en-US" sz="1200" dirty="0"/>
              <a:t>新規加入していただいたお客様へアンケートを実施</a:t>
            </a:r>
          </a:p>
        </p:txBody>
      </p:sp>
      <p:graphicFrame>
        <p:nvGraphicFramePr>
          <p:cNvPr id="3" name="グラフ 2">
            <a:extLst>
              <a:ext uri="{FF2B5EF4-FFF2-40B4-BE49-F238E27FC236}">
                <a16:creationId xmlns:a16="http://schemas.microsoft.com/office/drawing/2014/main" id="{31074551-3AF5-B109-29DE-BC83C9041AB4}"/>
              </a:ext>
            </a:extLst>
          </p:cNvPr>
          <p:cNvGraphicFramePr>
            <a:graphicFrameLocks/>
          </p:cNvGraphicFramePr>
          <p:nvPr>
            <p:extLst>
              <p:ext uri="{D42A27DB-BD31-4B8C-83A1-F6EECF244321}">
                <p14:modId xmlns:p14="http://schemas.microsoft.com/office/powerpoint/2010/main" val="2276997124"/>
              </p:ext>
            </p:extLst>
          </p:nvPr>
        </p:nvGraphicFramePr>
        <p:xfrm>
          <a:off x="357459" y="1911802"/>
          <a:ext cx="2814637" cy="3171825"/>
        </p:xfrm>
        <a:graphic>
          <a:graphicData uri="http://schemas.openxmlformats.org/drawingml/2006/chart">
            <c:chart xmlns:c="http://schemas.openxmlformats.org/drawingml/2006/chart" xmlns:r="http://schemas.openxmlformats.org/officeDocument/2006/relationships" r:id="rId2"/>
          </a:graphicData>
        </a:graphic>
      </p:graphicFrame>
      <p:sp>
        <p:nvSpPr>
          <p:cNvPr id="10" name="テキスト ボックス 9">
            <a:extLst>
              <a:ext uri="{FF2B5EF4-FFF2-40B4-BE49-F238E27FC236}">
                <a16:creationId xmlns:a16="http://schemas.microsoft.com/office/drawing/2014/main" id="{70C1DA63-D13B-323E-1249-FD561C75CA1C}"/>
              </a:ext>
            </a:extLst>
          </p:cNvPr>
          <p:cNvSpPr txBox="1"/>
          <p:nvPr/>
        </p:nvSpPr>
        <p:spPr>
          <a:xfrm>
            <a:off x="3458498" y="1789555"/>
            <a:ext cx="5350540" cy="3416320"/>
          </a:xfrm>
          <a:prstGeom prst="rect">
            <a:avLst/>
          </a:prstGeom>
          <a:solidFill>
            <a:schemeClr val="accent5">
              <a:lumMod val="20000"/>
              <a:lumOff val="80000"/>
            </a:schemeClr>
          </a:solidFill>
          <a:ln>
            <a:solidFill>
              <a:schemeClr val="tx1"/>
            </a:solidFill>
          </a:ln>
        </p:spPr>
        <p:txBody>
          <a:bodyPr wrap="square" rtlCol="0">
            <a:spAutoFit/>
          </a:bodyPr>
          <a:lstStyle/>
          <a:p>
            <a:r>
              <a:rPr lang="ja-JP" altLang="en-US" b="1" dirty="0"/>
              <a:t>＜当社スタッフ対応満足度＞</a:t>
            </a:r>
            <a:r>
              <a:rPr kumimoji="1" lang="ja-JP" altLang="en-US" dirty="0"/>
              <a:t>　</a:t>
            </a:r>
            <a:endParaRPr kumimoji="1" lang="en-US" altLang="ja-JP" dirty="0"/>
          </a:p>
          <a:p>
            <a:r>
              <a:rPr lang="ja-JP" altLang="en-US" dirty="0"/>
              <a:t>〇</a:t>
            </a:r>
            <a:r>
              <a:rPr lang="en-US" altLang="ja-JP" dirty="0"/>
              <a:t>7</a:t>
            </a:r>
            <a:r>
              <a:rPr lang="ja-JP" altLang="en-US" dirty="0"/>
              <a:t>点以上のご回答</a:t>
            </a:r>
            <a:r>
              <a:rPr lang="ja-JP" altLang="en-US" sz="1800" dirty="0"/>
              <a:t>　→　</a:t>
            </a:r>
            <a:r>
              <a:rPr lang="en-US" altLang="ja-JP" dirty="0"/>
              <a:t>89%</a:t>
            </a:r>
            <a:r>
              <a:rPr lang="ja-JP" altLang="en-US" dirty="0"/>
              <a:t>（平均満足度</a:t>
            </a:r>
            <a:r>
              <a:rPr lang="en-US" altLang="ja-JP" dirty="0"/>
              <a:t>8.7</a:t>
            </a:r>
            <a:r>
              <a:rPr lang="ja-JP" altLang="en-US" dirty="0"/>
              <a:t>点）</a:t>
            </a:r>
            <a:endParaRPr lang="en-US" altLang="ja-JP" dirty="0"/>
          </a:p>
          <a:p>
            <a:r>
              <a:rPr lang="ja-JP" altLang="en-US" b="1" dirty="0"/>
              <a:t>＜お客様の声について＞</a:t>
            </a:r>
            <a:endParaRPr lang="en-US" altLang="ja-JP" b="1" dirty="0"/>
          </a:p>
          <a:p>
            <a:r>
              <a:rPr lang="ja-JP" altLang="en-US" dirty="0"/>
              <a:t>〇親切で丁寧な説明また迅速な対応をして頂いた。</a:t>
            </a:r>
            <a:endParaRPr lang="en-US" altLang="ja-JP" dirty="0"/>
          </a:p>
          <a:p>
            <a:r>
              <a:rPr lang="ja-JP" altLang="en-US" dirty="0"/>
              <a:t>〇疑問点などもわかりやすく丁寧に説明していただき、</a:t>
            </a:r>
            <a:endParaRPr lang="en-US" altLang="ja-JP" dirty="0"/>
          </a:p>
          <a:p>
            <a:r>
              <a:rPr lang="ja-JP" altLang="en-US" dirty="0"/>
              <a:t>　 手続きがスムーズに進められました。</a:t>
            </a:r>
            <a:endParaRPr lang="en-US" altLang="ja-JP" dirty="0"/>
          </a:p>
          <a:p>
            <a:r>
              <a:rPr lang="ja-JP" altLang="en-US" dirty="0"/>
              <a:t>〇提案いただいた２社の制度内容や保険料について、</a:t>
            </a:r>
            <a:endParaRPr lang="en-US" altLang="ja-JP" dirty="0"/>
          </a:p>
          <a:p>
            <a:r>
              <a:rPr lang="ja-JP" altLang="en-US" dirty="0"/>
              <a:t>　 違いを分かりやすく丁寧に教えて頂いた。</a:t>
            </a:r>
            <a:endParaRPr lang="en-US" altLang="ja-JP" dirty="0"/>
          </a:p>
          <a:p>
            <a:r>
              <a:rPr lang="ja-JP" altLang="en-US" dirty="0"/>
              <a:t>〇非対面でオンラインのチャットがメインで進めた為、</a:t>
            </a:r>
            <a:endParaRPr lang="en-US" altLang="ja-JP" dirty="0"/>
          </a:p>
          <a:p>
            <a:r>
              <a:rPr lang="ja-JP" altLang="en-US" dirty="0"/>
              <a:t>　 書類の不備の訂正などが分かりにくかった。</a:t>
            </a:r>
            <a:endParaRPr lang="en-US" altLang="ja-JP" dirty="0"/>
          </a:p>
          <a:p>
            <a:r>
              <a:rPr lang="ja-JP" altLang="en-US" dirty="0"/>
              <a:t>〇身近な存在に感じていましたが、環境変化で接点が</a:t>
            </a:r>
            <a:endParaRPr lang="en-US" altLang="ja-JP" dirty="0"/>
          </a:p>
          <a:p>
            <a:r>
              <a:rPr lang="ja-JP" altLang="en-US" dirty="0"/>
              <a:t>　 減ってしまった。</a:t>
            </a:r>
            <a:endParaRPr lang="en-US" altLang="ja-JP" dirty="0"/>
          </a:p>
        </p:txBody>
      </p:sp>
      <p:sp>
        <p:nvSpPr>
          <p:cNvPr id="11" name="テキスト ボックス 10">
            <a:extLst>
              <a:ext uri="{FF2B5EF4-FFF2-40B4-BE49-F238E27FC236}">
                <a16:creationId xmlns:a16="http://schemas.microsoft.com/office/drawing/2014/main" id="{7C5FCDD0-28AB-8E91-1666-D27EBDA8B4FF}"/>
              </a:ext>
            </a:extLst>
          </p:cNvPr>
          <p:cNvSpPr txBox="1"/>
          <p:nvPr/>
        </p:nvSpPr>
        <p:spPr>
          <a:xfrm>
            <a:off x="357460" y="5295880"/>
            <a:ext cx="8451578" cy="1200329"/>
          </a:xfrm>
          <a:prstGeom prst="rect">
            <a:avLst/>
          </a:prstGeom>
          <a:solidFill>
            <a:schemeClr val="accent3">
              <a:lumMod val="20000"/>
              <a:lumOff val="80000"/>
            </a:schemeClr>
          </a:solidFill>
          <a:ln>
            <a:solidFill>
              <a:schemeClr val="tx1"/>
            </a:solidFill>
          </a:ln>
        </p:spPr>
        <p:txBody>
          <a:bodyPr wrap="square">
            <a:spAutoFit/>
          </a:bodyPr>
          <a:lstStyle/>
          <a:p>
            <a:r>
              <a:rPr lang="ja-JP" altLang="en-US" b="1" dirty="0"/>
              <a:t>＜アンケートから分かったこと＞</a:t>
            </a:r>
            <a:endParaRPr lang="en-US" altLang="ja-JP" b="1" dirty="0"/>
          </a:p>
          <a:p>
            <a:r>
              <a:rPr lang="ja-JP" altLang="en-US" dirty="0"/>
              <a:t>多くの新規ご契約者様に丁寧で迅速に対応いただいたと高い評価を受けております。</a:t>
            </a:r>
            <a:endParaRPr lang="en-US" altLang="ja-JP" dirty="0"/>
          </a:p>
          <a:p>
            <a:r>
              <a:rPr lang="ja-JP" altLang="en-US" dirty="0">
                <a:latin typeface="+mj-lt"/>
              </a:rPr>
              <a:t>また、オンラインでの対応が増えたため、より分かりやすいご説明も求められています。</a:t>
            </a:r>
            <a:endParaRPr lang="en-US" altLang="ja-JP" dirty="0">
              <a:latin typeface="+mj-lt"/>
            </a:endParaRPr>
          </a:p>
          <a:p>
            <a:r>
              <a:rPr lang="ja-JP" altLang="en-US" dirty="0">
                <a:latin typeface="+mj-lt"/>
              </a:rPr>
              <a:t>お客様にとって必要な</a:t>
            </a:r>
            <a:r>
              <a:rPr lang="ja-JP" altLang="en-US" dirty="0"/>
              <a:t>タイミングで保険を見直すきっかけづくりを</a:t>
            </a:r>
            <a:r>
              <a:rPr lang="ja-JP" altLang="en-US" dirty="0">
                <a:latin typeface="+mj-lt"/>
              </a:rPr>
              <a:t>今後もご提供していきます</a:t>
            </a:r>
            <a:r>
              <a:rPr kumimoji="1" lang="ja-JP" altLang="en-US" dirty="0">
                <a:latin typeface="+mj-lt"/>
              </a:rPr>
              <a:t>。</a:t>
            </a:r>
          </a:p>
        </p:txBody>
      </p:sp>
    </p:spTree>
    <p:extLst>
      <p:ext uri="{BB962C8B-B14F-4D97-AF65-F5344CB8AC3E}">
        <p14:creationId xmlns:p14="http://schemas.microsoft.com/office/powerpoint/2010/main" val="596502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AC3963-585B-42B4-A72B-B202923742B0}"/>
              </a:ext>
            </a:extLst>
          </p:cNvPr>
          <p:cNvSpPr>
            <a:spLocks noGrp="1"/>
          </p:cNvSpPr>
          <p:nvPr>
            <p:ph type="title"/>
          </p:nvPr>
        </p:nvSpPr>
        <p:spPr/>
        <p:txBody>
          <a:bodyPr>
            <a:normAutofit/>
          </a:bodyPr>
          <a:lstStyle/>
          <a:p>
            <a:r>
              <a:rPr lang="ja-JP" altLang="en-US" sz="2400" dirty="0"/>
              <a:t>その他の取り組み</a:t>
            </a:r>
            <a:endParaRPr kumimoji="1" lang="ja-JP" altLang="en-US" sz="2400" b="0" dirty="0"/>
          </a:p>
        </p:txBody>
      </p:sp>
      <p:sp>
        <p:nvSpPr>
          <p:cNvPr id="6" name="スライド番号プレースホルダー 5">
            <a:extLst>
              <a:ext uri="{FF2B5EF4-FFF2-40B4-BE49-F238E27FC236}">
                <a16:creationId xmlns:a16="http://schemas.microsoft.com/office/drawing/2014/main" id="{3D0EB74F-FF68-4A0E-9A17-DAAF49B79C07}"/>
              </a:ext>
            </a:extLst>
          </p:cNvPr>
          <p:cNvSpPr>
            <a:spLocks noGrp="1"/>
          </p:cNvSpPr>
          <p:nvPr>
            <p:ph type="sldNum" sz="quarter" idx="4"/>
          </p:nvPr>
        </p:nvSpPr>
        <p:spPr>
          <a:xfrm>
            <a:off x="6833895" y="6599234"/>
            <a:ext cx="2131200" cy="183600"/>
          </a:xfrm>
        </p:spPr>
        <p:txBody>
          <a:bodyPr/>
          <a:lstStyle/>
          <a:p>
            <a:fld id="{72A98194-5DC2-436A-AA23-87554DAA05F1}" type="slidenum">
              <a:rPr lang="ja-JP" altLang="en-US" sz="1800" smtClean="0"/>
              <a:pPr/>
              <a:t>13</a:t>
            </a:fld>
            <a:endParaRPr lang="ja-JP" altLang="en-US" sz="1800" dirty="0"/>
          </a:p>
        </p:txBody>
      </p:sp>
      <p:sp>
        <p:nvSpPr>
          <p:cNvPr id="3" name="テキスト ボックス 2">
            <a:extLst>
              <a:ext uri="{FF2B5EF4-FFF2-40B4-BE49-F238E27FC236}">
                <a16:creationId xmlns:a16="http://schemas.microsoft.com/office/drawing/2014/main" id="{F34BFEDB-D22A-FB3C-403F-2636DD459C42}"/>
              </a:ext>
            </a:extLst>
          </p:cNvPr>
          <p:cNvSpPr txBox="1"/>
          <p:nvPr/>
        </p:nvSpPr>
        <p:spPr>
          <a:xfrm>
            <a:off x="178904" y="1459365"/>
            <a:ext cx="8786191" cy="5139869"/>
          </a:xfrm>
          <a:prstGeom prst="rect">
            <a:avLst/>
          </a:prstGeom>
          <a:solidFill>
            <a:schemeClr val="accent5">
              <a:lumMod val="20000"/>
              <a:lumOff val="80000"/>
            </a:schemeClr>
          </a:solidFill>
          <a:ln>
            <a:solidFill>
              <a:schemeClr val="tx1"/>
            </a:solidFill>
          </a:ln>
        </p:spPr>
        <p:txBody>
          <a:bodyPr wrap="square" rtlCol="0">
            <a:spAutoFit/>
          </a:bodyPr>
          <a:lstStyle/>
          <a:p>
            <a:r>
              <a:rPr lang="en-US" altLang="ja-JP" sz="2000" b="1" dirty="0"/>
              <a:t>&lt;</a:t>
            </a:r>
            <a:r>
              <a:rPr lang="ja-JP" altLang="en-US" sz="2000" b="1" dirty="0"/>
              <a:t>お客様のご意向確認、重要事項等のご説明</a:t>
            </a:r>
            <a:r>
              <a:rPr lang="en-US" altLang="ja-JP" sz="2000" b="1" dirty="0"/>
              <a:t>&gt;</a:t>
            </a:r>
            <a:endParaRPr kumimoji="1" lang="en-US" altLang="ja-JP" sz="2000" b="1" dirty="0"/>
          </a:p>
          <a:p>
            <a:r>
              <a:rPr kumimoji="1" lang="ja-JP" altLang="en-US" dirty="0"/>
              <a:t>　　・お客様の現在の状況をご確認し、ご意向確認および保険加入に関わる重要事項・不利益　　</a:t>
            </a:r>
          </a:p>
          <a:p>
            <a:r>
              <a:rPr lang="ja-JP" altLang="en-US" dirty="0"/>
              <a:t>　　 事項・注意喚起情報等の重要項目について、余裕をもって正しく・漏れなくご説明出来る様、</a:t>
            </a:r>
          </a:p>
          <a:p>
            <a:r>
              <a:rPr kumimoji="1" lang="ja-JP" altLang="en-US" dirty="0"/>
              <a:t>　　</a:t>
            </a:r>
            <a:r>
              <a:rPr lang="ja-JP" altLang="en-US" dirty="0"/>
              <a:t> 「事業部標準」・「標準募集フロー」を作成し、</a:t>
            </a:r>
            <a:r>
              <a:rPr kumimoji="1" lang="ja-JP" altLang="en-US" dirty="0"/>
              <a:t>期初の社内研修会</a:t>
            </a:r>
            <a:r>
              <a:rPr lang="ja-JP" altLang="en-US" dirty="0"/>
              <a:t>で</a:t>
            </a:r>
            <a:r>
              <a:rPr kumimoji="1" lang="ja-JP" altLang="en-US" dirty="0"/>
              <a:t>全員に周知しています。</a:t>
            </a:r>
            <a:endParaRPr kumimoji="1" lang="en-US" altLang="ja-JP" dirty="0"/>
          </a:p>
          <a:p>
            <a:r>
              <a:rPr lang="ja-JP" altLang="en-US" dirty="0"/>
              <a:t>　　　　　</a:t>
            </a:r>
            <a:r>
              <a:rPr lang="en-US" altLang="ja-JP" sz="1600" dirty="0"/>
              <a:t>※</a:t>
            </a:r>
            <a:r>
              <a:rPr lang="ja-JP" altLang="en-US" sz="1600" dirty="0"/>
              <a:t>主なご説明項目　：　保険金支払い条件、乗換え契約時の不利益事項、告知事項</a:t>
            </a:r>
          </a:p>
          <a:p>
            <a:r>
              <a:rPr kumimoji="1" lang="ja-JP" altLang="en-US" sz="1600" dirty="0"/>
              <a:t>　　　　　　　　　　　　　　　　　　　　 保障開始時期、契約失効、特定保険契約のリスク　ほか</a:t>
            </a:r>
            <a:r>
              <a:rPr lang="ja-JP" altLang="en-US" sz="1600" dirty="0"/>
              <a:t>　　　　　　　　　　　　　　　</a:t>
            </a:r>
            <a:r>
              <a:rPr kumimoji="1" lang="ja-JP" altLang="en-US" sz="1600" dirty="0"/>
              <a:t>  </a:t>
            </a:r>
            <a:endParaRPr lang="ja-JP" altLang="en-US" sz="1600" dirty="0"/>
          </a:p>
          <a:p>
            <a:r>
              <a:rPr lang="ja-JP" altLang="en-US" dirty="0"/>
              <a:t>　　・実施したご説明内容については、社内システムに記録し確認を行っています。</a:t>
            </a:r>
          </a:p>
          <a:p>
            <a:r>
              <a:rPr kumimoji="1" lang="ja-JP" altLang="en-US" dirty="0"/>
              <a:t>　　　　  </a:t>
            </a:r>
            <a:r>
              <a:rPr kumimoji="1" lang="en-US" altLang="ja-JP" sz="1600" dirty="0"/>
              <a:t>※2023</a:t>
            </a:r>
            <a:r>
              <a:rPr kumimoji="1" lang="ja-JP" altLang="en-US" sz="1600" dirty="0"/>
              <a:t>年度ご説明実績　：　</a:t>
            </a:r>
            <a:r>
              <a:rPr kumimoji="1" lang="en-US" altLang="ja-JP" sz="1600" dirty="0"/>
              <a:t>6,542</a:t>
            </a:r>
            <a:r>
              <a:rPr kumimoji="1" lang="ja-JP" altLang="en-US" sz="1600" dirty="0"/>
              <a:t>件</a:t>
            </a:r>
            <a:endParaRPr kumimoji="1" lang="en-US" altLang="ja-JP" sz="1600" dirty="0">
              <a:solidFill>
                <a:srgbClr val="FF0000"/>
              </a:solidFill>
            </a:endParaRPr>
          </a:p>
          <a:p>
            <a:endParaRPr kumimoji="1" lang="en-US" altLang="ja-JP" dirty="0">
              <a:solidFill>
                <a:srgbClr val="FF0000"/>
              </a:solidFill>
            </a:endParaRPr>
          </a:p>
          <a:p>
            <a:r>
              <a:rPr kumimoji="1" lang="en-US" altLang="ja-JP" sz="2000" b="1" dirty="0"/>
              <a:t>&lt;</a:t>
            </a:r>
            <a:r>
              <a:rPr kumimoji="1" lang="ja-JP" altLang="en-US" sz="2000" b="1" dirty="0"/>
              <a:t>ご高齢のお客様への対応</a:t>
            </a:r>
            <a:r>
              <a:rPr kumimoji="1" lang="en-US" altLang="ja-JP" sz="2000" b="1" dirty="0"/>
              <a:t>&gt;</a:t>
            </a:r>
            <a:endParaRPr kumimoji="1" lang="ja-JP" altLang="en-US" sz="2000" b="1" dirty="0"/>
          </a:p>
          <a:p>
            <a:r>
              <a:rPr kumimoji="1" lang="ja-JP" altLang="en-US" dirty="0"/>
              <a:t>　</a:t>
            </a:r>
            <a:r>
              <a:rPr kumimoji="1" lang="en-US" altLang="ja-JP" dirty="0"/>
              <a:t> </a:t>
            </a:r>
            <a:r>
              <a:rPr lang="ja-JP" altLang="en-US" dirty="0"/>
              <a:t> </a:t>
            </a:r>
            <a:r>
              <a:rPr kumimoji="1" lang="ja-JP" altLang="en-US" dirty="0"/>
              <a:t>・ご高齢のお客様に対しては、複数回面談・ご家族のご同席・複数募集人でのご説明・</a:t>
            </a:r>
          </a:p>
          <a:p>
            <a:r>
              <a:rPr kumimoji="1" lang="ja-JP" altLang="en-US" dirty="0"/>
              <a:t>　　 ご契約後の電話確認のいずれかを必ず実施しています。</a:t>
            </a:r>
          </a:p>
          <a:p>
            <a:r>
              <a:rPr lang="ja-JP" altLang="en-US" dirty="0"/>
              <a:t>　　 また、</a:t>
            </a:r>
            <a:r>
              <a:rPr kumimoji="1" lang="ja-JP" altLang="en-US" dirty="0"/>
              <a:t>ご契約にあたっては、面談結果を記載した用紙を保険会社に提出し、確実に情報</a:t>
            </a:r>
          </a:p>
          <a:p>
            <a:r>
              <a:rPr lang="ja-JP" altLang="en-US" dirty="0"/>
              <a:t>　　 共有を図らせていただいています。　</a:t>
            </a:r>
            <a:endParaRPr kumimoji="1" lang="en-US" altLang="ja-JP" dirty="0"/>
          </a:p>
          <a:p>
            <a:endParaRPr kumimoji="1" lang="ja-JP" altLang="en-US" dirty="0"/>
          </a:p>
          <a:p>
            <a:r>
              <a:rPr lang="en-US" altLang="ja-JP" sz="2000" b="1" dirty="0"/>
              <a:t>&lt;</a:t>
            </a:r>
            <a:r>
              <a:rPr kumimoji="1" lang="ja-JP" altLang="en-US" sz="2000" b="1" dirty="0"/>
              <a:t>複数の金融商品の取り扱いについてのご説明</a:t>
            </a:r>
            <a:r>
              <a:rPr kumimoji="1" lang="en-US" altLang="ja-JP" sz="2000" b="1" dirty="0"/>
              <a:t>&gt;</a:t>
            </a:r>
            <a:endParaRPr kumimoji="1" lang="ja-JP" altLang="en-US" sz="2000" b="1" dirty="0"/>
          </a:p>
          <a:p>
            <a:r>
              <a:rPr lang="ja-JP" altLang="en-US" dirty="0"/>
              <a:t>　　・お客様には、当社が保険を含む金融商品の組成、ならびに、複数の種別にまたがる金融</a:t>
            </a:r>
          </a:p>
          <a:p>
            <a:r>
              <a:rPr kumimoji="1" lang="ja-JP" altLang="en-US" dirty="0"/>
              <a:t>　　</a:t>
            </a:r>
            <a:r>
              <a:rPr lang="ja-JP" altLang="en-US" dirty="0"/>
              <a:t> 商品や</a:t>
            </a:r>
            <a:r>
              <a:rPr kumimoji="1" lang="ja-JP" altLang="en-US" dirty="0"/>
              <a:t>サービスのパッケージ商品などについての販売</a:t>
            </a:r>
            <a:r>
              <a:rPr lang="ja-JP" altLang="en-US" dirty="0"/>
              <a:t>を</a:t>
            </a:r>
            <a:r>
              <a:rPr kumimoji="1" lang="ja-JP" altLang="en-US" dirty="0"/>
              <a:t>行っていない旨をご説明しています。</a:t>
            </a:r>
          </a:p>
        </p:txBody>
      </p:sp>
      <p:sp>
        <p:nvSpPr>
          <p:cNvPr id="4" name="テキスト ボックス 3">
            <a:extLst>
              <a:ext uri="{FF2B5EF4-FFF2-40B4-BE49-F238E27FC236}">
                <a16:creationId xmlns:a16="http://schemas.microsoft.com/office/drawing/2014/main" id="{B26F722A-E111-53E5-5B22-B113F5FE89E5}"/>
              </a:ext>
            </a:extLst>
          </p:cNvPr>
          <p:cNvSpPr txBox="1"/>
          <p:nvPr/>
        </p:nvSpPr>
        <p:spPr>
          <a:xfrm>
            <a:off x="291548" y="993913"/>
            <a:ext cx="4850295" cy="461665"/>
          </a:xfrm>
          <a:prstGeom prst="rect">
            <a:avLst/>
          </a:prstGeom>
          <a:noFill/>
        </p:spPr>
        <p:txBody>
          <a:bodyPr wrap="square" rtlCol="0">
            <a:spAutoFit/>
          </a:bodyPr>
          <a:lstStyle/>
          <a:p>
            <a:r>
              <a:rPr kumimoji="1" lang="ja-JP" altLang="en-US" sz="2400" b="1" dirty="0"/>
              <a:t>お客様へのわかりやすいご説明</a:t>
            </a:r>
            <a:r>
              <a:rPr kumimoji="1" lang="en-US" altLang="ja-JP" sz="2400" b="1" dirty="0"/>
              <a:t>(1)</a:t>
            </a:r>
            <a:endParaRPr kumimoji="1" lang="ja-JP" altLang="en-US" sz="2400" b="1" dirty="0"/>
          </a:p>
        </p:txBody>
      </p:sp>
    </p:spTree>
    <p:extLst>
      <p:ext uri="{BB962C8B-B14F-4D97-AF65-F5344CB8AC3E}">
        <p14:creationId xmlns:p14="http://schemas.microsoft.com/office/powerpoint/2010/main" val="3061615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AC3963-585B-42B4-A72B-B202923742B0}"/>
              </a:ext>
            </a:extLst>
          </p:cNvPr>
          <p:cNvSpPr>
            <a:spLocks noGrp="1"/>
          </p:cNvSpPr>
          <p:nvPr>
            <p:ph type="title"/>
          </p:nvPr>
        </p:nvSpPr>
        <p:spPr/>
        <p:txBody>
          <a:bodyPr>
            <a:normAutofit/>
          </a:bodyPr>
          <a:lstStyle/>
          <a:p>
            <a:r>
              <a:rPr lang="ja-JP" altLang="en-US" sz="2400" dirty="0"/>
              <a:t>その他の取り組み</a:t>
            </a:r>
            <a:endParaRPr kumimoji="1" lang="ja-JP" altLang="en-US" sz="2400" b="0" dirty="0"/>
          </a:p>
        </p:txBody>
      </p:sp>
      <p:sp>
        <p:nvSpPr>
          <p:cNvPr id="6" name="スライド番号プレースホルダー 5">
            <a:extLst>
              <a:ext uri="{FF2B5EF4-FFF2-40B4-BE49-F238E27FC236}">
                <a16:creationId xmlns:a16="http://schemas.microsoft.com/office/drawing/2014/main" id="{3D0EB74F-FF68-4A0E-9A17-DAAF49B79C07}"/>
              </a:ext>
            </a:extLst>
          </p:cNvPr>
          <p:cNvSpPr>
            <a:spLocks noGrp="1"/>
          </p:cNvSpPr>
          <p:nvPr>
            <p:ph type="sldNum" sz="quarter" idx="4"/>
          </p:nvPr>
        </p:nvSpPr>
        <p:spPr>
          <a:xfrm>
            <a:off x="6858461" y="6599234"/>
            <a:ext cx="2131200" cy="183600"/>
          </a:xfrm>
        </p:spPr>
        <p:txBody>
          <a:bodyPr/>
          <a:lstStyle/>
          <a:p>
            <a:fld id="{72A98194-5DC2-436A-AA23-87554DAA05F1}" type="slidenum">
              <a:rPr lang="ja-JP" altLang="en-US" sz="1800" smtClean="0"/>
              <a:pPr/>
              <a:t>14</a:t>
            </a:fld>
            <a:endParaRPr lang="ja-JP" altLang="en-US" sz="1800" dirty="0"/>
          </a:p>
        </p:txBody>
      </p:sp>
      <p:sp>
        <p:nvSpPr>
          <p:cNvPr id="3" name="テキスト ボックス 2">
            <a:extLst>
              <a:ext uri="{FF2B5EF4-FFF2-40B4-BE49-F238E27FC236}">
                <a16:creationId xmlns:a16="http://schemas.microsoft.com/office/drawing/2014/main" id="{F34BFEDB-D22A-FB3C-403F-2636DD459C42}"/>
              </a:ext>
            </a:extLst>
          </p:cNvPr>
          <p:cNvSpPr txBox="1"/>
          <p:nvPr/>
        </p:nvSpPr>
        <p:spPr>
          <a:xfrm>
            <a:off x="432524" y="1381442"/>
            <a:ext cx="8278951" cy="3477875"/>
          </a:xfrm>
          <a:prstGeom prst="rect">
            <a:avLst/>
          </a:prstGeom>
          <a:solidFill>
            <a:schemeClr val="accent5">
              <a:lumMod val="20000"/>
              <a:lumOff val="80000"/>
            </a:schemeClr>
          </a:solidFill>
          <a:ln>
            <a:solidFill>
              <a:schemeClr val="tx1"/>
            </a:solidFill>
          </a:ln>
        </p:spPr>
        <p:txBody>
          <a:bodyPr wrap="square" rtlCol="0">
            <a:spAutoFit/>
          </a:bodyPr>
          <a:lstStyle/>
          <a:p>
            <a:r>
              <a:rPr lang="en-US" altLang="ja-JP" sz="2000" b="1" dirty="0"/>
              <a:t>&lt;WEB</a:t>
            </a:r>
            <a:r>
              <a:rPr lang="ja-JP" altLang="en-US" sz="2000" b="1" dirty="0"/>
              <a:t>サイトによる情報ご提供</a:t>
            </a:r>
            <a:r>
              <a:rPr lang="en-US" altLang="ja-JP" sz="2000" b="1" dirty="0"/>
              <a:t>&gt;</a:t>
            </a:r>
          </a:p>
          <a:p>
            <a:r>
              <a:rPr lang="ja-JP" altLang="en-US" dirty="0"/>
              <a:t>　　・取扱い商品について、お客様が直接ご確認いただけるよう</a:t>
            </a:r>
            <a:r>
              <a:rPr lang="en-US" altLang="ja-JP" dirty="0"/>
              <a:t>WEB</a:t>
            </a:r>
            <a:r>
              <a:rPr lang="ja-JP" altLang="en-US" dirty="0"/>
              <a:t>サイトを設置。</a:t>
            </a:r>
          </a:p>
          <a:p>
            <a:r>
              <a:rPr kumimoji="1" lang="ja-JP" altLang="en-US" dirty="0"/>
              <a:t>　　</a:t>
            </a:r>
            <a:r>
              <a:rPr lang="ja-JP" altLang="en-US" dirty="0"/>
              <a:t> 関係</a:t>
            </a:r>
            <a:r>
              <a:rPr kumimoji="1" lang="ja-JP" altLang="en-US" dirty="0"/>
              <a:t>保険会社と連携を取りながら情報を掲示することにより、常に最新の情報提供</a:t>
            </a:r>
          </a:p>
          <a:p>
            <a:r>
              <a:rPr lang="ja-JP" altLang="en-US" dirty="0"/>
              <a:t>　　 を行っています。</a:t>
            </a:r>
            <a:endParaRPr kumimoji="1" lang="en-US" altLang="ja-JP" dirty="0"/>
          </a:p>
          <a:p>
            <a:endParaRPr kumimoji="1" lang="ja-JP" altLang="en-US" dirty="0"/>
          </a:p>
          <a:p>
            <a:r>
              <a:rPr lang="en-US" altLang="ja-JP" sz="2000" b="1" dirty="0"/>
              <a:t>&lt;</a:t>
            </a:r>
            <a:r>
              <a:rPr lang="ja-JP" altLang="en-US" sz="2000" b="1" dirty="0"/>
              <a:t>セミナーによる情報ご提供</a:t>
            </a:r>
            <a:r>
              <a:rPr lang="en-US" altLang="ja-JP" sz="2000" b="1" dirty="0"/>
              <a:t>&gt;</a:t>
            </a:r>
            <a:endParaRPr lang="ja-JP" altLang="en-US" sz="2000" b="1" dirty="0"/>
          </a:p>
          <a:p>
            <a:r>
              <a:rPr kumimoji="1" lang="ja-JP" altLang="en-US" dirty="0"/>
              <a:t>　　</a:t>
            </a:r>
            <a:r>
              <a:rPr lang="ja-JP" altLang="en-US" dirty="0"/>
              <a:t>・</a:t>
            </a:r>
            <a:r>
              <a:rPr kumimoji="1" lang="ja-JP" altLang="en-US" dirty="0"/>
              <a:t>リコーグループ既存社員、新入社員、</a:t>
            </a:r>
            <a:r>
              <a:rPr lang="ja-JP" altLang="en-US" dirty="0"/>
              <a:t>グループ</a:t>
            </a:r>
            <a:r>
              <a:rPr lang="en-US" altLang="ja-JP" dirty="0"/>
              <a:t>OB</a:t>
            </a:r>
            <a:r>
              <a:rPr lang="ja-JP" altLang="en-US" dirty="0"/>
              <a:t>の皆様を対象に</a:t>
            </a:r>
            <a:r>
              <a:rPr kumimoji="1" lang="ja-JP" altLang="en-US" dirty="0"/>
              <a:t>セミナーを実施</a:t>
            </a:r>
            <a:r>
              <a:rPr lang="ja-JP" altLang="en-US" dirty="0"/>
              <a:t>。</a:t>
            </a:r>
            <a:endParaRPr lang="en-US" altLang="ja-JP" dirty="0"/>
          </a:p>
          <a:p>
            <a:r>
              <a:rPr kumimoji="1" lang="en-US" altLang="ja-JP" dirty="0"/>
              <a:t>     </a:t>
            </a:r>
            <a:r>
              <a:rPr lang="ja-JP" altLang="en-US" dirty="0"/>
              <a:t>対面方式、</a:t>
            </a:r>
            <a:r>
              <a:rPr lang="en-US" altLang="ja-JP" dirty="0"/>
              <a:t>WEB</a:t>
            </a:r>
            <a:r>
              <a:rPr lang="ja-JP" altLang="en-US" dirty="0"/>
              <a:t>配信などで全国の方にご参加いただきました。</a:t>
            </a:r>
            <a:endParaRPr lang="en-US" altLang="ja-JP" dirty="0"/>
          </a:p>
          <a:p>
            <a:r>
              <a:rPr kumimoji="1" lang="ja-JP" altLang="en-US" dirty="0"/>
              <a:t>　　 セミナー内容については動画配信も行い、皆様にご覧いただけるようご準備しています。</a:t>
            </a:r>
          </a:p>
          <a:p>
            <a:r>
              <a:rPr lang="ja-JP" altLang="en-US" dirty="0"/>
              <a:t>　　 年齢層ごとの各種リスクの啓蒙ほか、保険情報提供に限らず広く情報提供の場として</a:t>
            </a:r>
          </a:p>
          <a:p>
            <a:r>
              <a:rPr lang="ja-JP" altLang="en-US" dirty="0"/>
              <a:t>　　 開催しています。</a:t>
            </a:r>
          </a:p>
          <a:p>
            <a:r>
              <a:rPr kumimoji="1" lang="ja-JP" altLang="en-US" dirty="0"/>
              <a:t>　　　  </a:t>
            </a:r>
            <a:r>
              <a:rPr kumimoji="1" lang="en-US" altLang="ja-JP" sz="1600" dirty="0"/>
              <a:t>※</a:t>
            </a:r>
            <a:r>
              <a:rPr kumimoji="1" lang="ja-JP" altLang="en-US" sz="1600" dirty="0"/>
              <a:t>　開催回数　</a:t>
            </a:r>
            <a:r>
              <a:rPr kumimoji="1" lang="en-US" altLang="ja-JP" sz="1600" dirty="0"/>
              <a:t>52</a:t>
            </a:r>
            <a:r>
              <a:rPr kumimoji="1" lang="ja-JP" altLang="en-US" sz="1600" dirty="0"/>
              <a:t>回　</a:t>
            </a:r>
            <a:r>
              <a:rPr kumimoji="1" lang="en-US" altLang="ja-JP" sz="1600" dirty="0"/>
              <a:t>(</a:t>
            </a:r>
            <a:r>
              <a:rPr kumimoji="1" lang="ja-JP" altLang="en-US" sz="1600" dirty="0"/>
              <a:t>グループ制度保険内容、がん予防、年金制度、相続関連ほか</a:t>
            </a:r>
            <a:r>
              <a:rPr kumimoji="1" lang="en-US" altLang="ja-JP" sz="1600" dirty="0"/>
              <a:t>)</a:t>
            </a:r>
            <a:endParaRPr kumimoji="1" lang="en-US" altLang="ja-JP" sz="1600" dirty="0">
              <a:solidFill>
                <a:srgbClr val="FF0000"/>
              </a:solidFill>
            </a:endParaRPr>
          </a:p>
        </p:txBody>
      </p:sp>
      <p:sp>
        <p:nvSpPr>
          <p:cNvPr id="4" name="テキスト ボックス 3">
            <a:extLst>
              <a:ext uri="{FF2B5EF4-FFF2-40B4-BE49-F238E27FC236}">
                <a16:creationId xmlns:a16="http://schemas.microsoft.com/office/drawing/2014/main" id="{50CE3ED2-615B-854A-CB2F-813A35E0143E}"/>
              </a:ext>
            </a:extLst>
          </p:cNvPr>
          <p:cNvSpPr txBox="1"/>
          <p:nvPr/>
        </p:nvSpPr>
        <p:spPr>
          <a:xfrm>
            <a:off x="432524" y="915879"/>
            <a:ext cx="8115129" cy="461665"/>
          </a:xfrm>
          <a:prstGeom prst="rect">
            <a:avLst/>
          </a:prstGeom>
          <a:noFill/>
        </p:spPr>
        <p:txBody>
          <a:bodyPr wrap="square" rtlCol="0">
            <a:spAutoFit/>
          </a:bodyPr>
          <a:lstStyle/>
          <a:p>
            <a:r>
              <a:rPr kumimoji="1" lang="ja-JP" altLang="en-US" sz="2400" b="1" dirty="0"/>
              <a:t>お客様へのわかりやすいご説明</a:t>
            </a:r>
            <a:r>
              <a:rPr kumimoji="1" lang="en-US" altLang="ja-JP" sz="2400" b="1" dirty="0"/>
              <a:t>(2)</a:t>
            </a:r>
            <a:r>
              <a:rPr kumimoji="1" lang="ja-JP" altLang="en-US" sz="2400" b="1" dirty="0"/>
              <a:t>　、　アフターフォロー活動</a:t>
            </a:r>
          </a:p>
        </p:txBody>
      </p:sp>
      <p:sp>
        <p:nvSpPr>
          <p:cNvPr id="7" name="テキスト ボックス 6">
            <a:extLst>
              <a:ext uri="{FF2B5EF4-FFF2-40B4-BE49-F238E27FC236}">
                <a16:creationId xmlns:a16="http://schemas.microsoft.com/office/drawing/2014/main" id="{CC2BFCF4-D4D0-C7AA-D569-66A9BE90831D}"/>
              </a:ext>
            </a:extLst>
          </p:cNvPr>
          <p:cNvSpPr txBox="1"/>
          <p:nvPr/>
        </p:nvSpPr>
        <p:spPr>
          <a:xfrm>
            <a:off x="432524" y="4894453"/>
            <a:ext cx="8278951" cy="1815882"/>
          </a:xfrm>
          <a:prstGeom prst="rect">
            <a:avLst/>
          </a:prstGeom>
          <a:solidFill>
            <a:schemeClr val="accent5">
              <a:lumMod val="20000"/>
              <a:lumOff val="80000"/>
            </a:schemeClr>
          </a:solidFill>
          <a:ln>
            <a:solidFill>
              <a:schemeClr val="tx1"/>
            </a:solidFill>
          </a:ln>
        </p:spPr>
        <p:txBody>
          <a:bodyPr wrap="square">
            <a:spAutoFit/>
          </a:bodyPr>
          <a:lstStyle/>
          <a:p>
            <a:r>
              <a:rPr lang="en-US" altLang="ja-JP" sz="2000" b="1" dirty="0"/>
              <a:t>&lt;</a:t>
            </a:r>
            <a:r>
              <a:rPr lang="ja-JP" altLang="en-US" sz="2000" b="1" dirty="0"/>
              <a:t>アフターフォロー体制の構築</a:t>
            </a:r>
            <a:r>
              <a:rPr lang="en-US" altLang="ja-JP" sz="2000" b="1" dirty="0"/>
              <a:t>&gt;</a:t>
            </a:r>
          </a:p>
          <a:p>
            <a:r>
              <a:rPr lang="ja-JP" altLang="en-US" sz="2000" b="1" dirty="0"/>
              <a:t>　　</a:t>
            </a:r>
            <a:r>
              <a:rPr lang="ja-JP" altLang="en-US" dirty="0"/>
              <a:t>・内務専任スタッフおよび事故対応専任窓口の設置を行っています。</a:t>
            </a:r>
          </a:p>
          <a:p>
            <a:r>
              <a:rPr lang="ja-JP" altLang="en-US" b="1" dirty="0"/>
              <a:t>　　　</a:t>
            </a:r>
            <a:r>
              <a:rPr lang="ja-JP" altLang="en-US" dirty="0"/>
              <a:t>社内システムを活用してお客様からのお問い合わせに迅速に対応させていただく</a:t>
            </a:r>
          </a:p>
          <a:p>
            <a:r>
              <a:rPr lang="ja-JP" altLang="en-US" dirty="0"/>
              <a:t>　　　とともに、対応状況の入力を行うことで漏れのない対応を進めています。</a:t>
            </a:r>
          </a:p>
          <a:p>
            <a:r>
              <a:rPr lang="ja-JP" altLang="en-US" dirty="0"/>
              <a:t>　　　また、保険金ご請求案件については、保険会社と定期的な情報交換を行うことで</a:t>
            </a:r>
          </a:p>
          <a:p>
            <a:r>
              <a:rPr lang="ja-JP" altLang="en-US" dirty="0"/>
              <a:t>　　　より速い保険金お支払いに繋げられるよう取り組んでおります。</a:t>
            </a:r>
          </a:p>
        </p:txBody>
      </p:sp>
    </p:spTree>
    <p:extLst>
      <p:ext uri="{BB962C8B-B14F-4D97-AF65-F5344CB8AC3E}">
        <p14:creationId xmlns:p14="http://schemas.microsoft.com/office/powerpoint/2010/main" val="1916093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AC3963-585B-42B4-A72B-B202923742B0}"/>
              </a:ext>
            </a:extLst>
          </p:cNvPr>
          <p:cNvSpPr>
            <a:spLocks noGrp="1"/>
          </p:cNvSpPr>
          <p:nvPr>
            <p:ph type="title"/>
          </p:nvPr>
        </p:nvSpPr>
        <p:spPr/>
        <p:txBody>
          <a:bodyPr>
            <a:normAutofit/>
          </a:bodyPr>
          <a:lstStyle/>
          <a:p>
            <a:r>
              <a:rPr lang="ja-JP" altLang="en-US" sz="2400" dirty="0"/>
              <a:t>その他の取り組み</a:t>
            </a:r>
            <a:endParaRPr kumimoji="1" lang="ja-JP" altLang="en-US" sz="2400" b="0" dirty="0"/>
          </a:p>
        </p:txBody>
      </p:sp>
      <p:sp>
        <p:nvSpPr>
          <p:cNvPr id="6" name="スライド番号プレースホルダー 5">
            <a:extLst>
              <a:ext uri="{FF2B5EF4-FFF2-40B4-BE49-F238E27FC236}">
                <a16:creationId xmlns:a16="http://schemas.microsoft.com/office/drawing/2014/main" id="{3D0EB74F-FF68-4A0E-9A17-DAAF49B79C07}"/>
              </a:ext>
            </a:extLst>
          </p:cNvPr>
          <p:cNvSpPr>
            <a:spLocks noGrp="1"/>
          </p:cNvSpPr>
          <p:nvPr>
            <p:ph type="sldNum" sz="quarter" idx="4"/>
          </p:nvPr>
        </p:nvSpPr>
        <p:spPr>
          <a:xfrm>
            <a:off x="6833895" y="6599234"/>
            <a:ext cx="2131200" cy="183600"/>
          </a:xfrm>
        </p:spPr>
        <p:txBody>
          <a:bodyPr/>
          <a:lstStyle/>
          <a:p>
            <a:fld id="{72A98194-5DC2-436A-AA23-87554DAA05F1}" type="slidenum">
              <a:rPr lang="ja-JP" altLang="en-US" sz="1800" smtClean="0"/>
              <a:pPr/>
              <a:t>15</a:t>
            </a:fld>
            <a:endParaRPr lang="ja-JP" altLang="en-US" sz="1800" dirty="0"/>
          </a:p>
        </p:txBody>
      </p:sp>
      <p:sp>
        <p:nvSpPr>
          <p:cNvPr id="3" name="テキスト ボックス 2">
            <a:extLst>
              <a:ext uri="{FF2B5EF4-FFF2-40B4-BE49-F238E27FC236}">
                <a16:creationId xmlns:a16="http://schemas.microsoft.com/office/drawing/2014/main" id="{F34BFEDB-D22A-FB3C-403F-2636DD459C42}"/>
              </a:ext>
            </a:extLst>
          </p:cNvPr>
          <p:cNvSpPr txBox="1"/>
          <p:nvPr/>
        </p:nvSpPr>
        <p:spPr>
          <a:xfrm>
            <a:off x="178904" y="1512373"/>
            <a:ext cx="8786191" cy="3277820"/>
          </a:xfrm>
          <a:prstGeom prst="rect">
            <a:avLst/>
          </a:prstGeom>
          <a:solidFill>
            <a:schemeClr val="accent3">
              <a:lumMod val="20000"/>
              <a:lumOff val="80000"/>
            </a:schemeClr>
          </a:solidFill>
          <a:ln>
            <a:solidFill>
              <a:schemeClr val="tx1"/>
            </a:solidFill>
          </a:ln>
        </p:spPr>
        <p:txBody>
          <a:bodyPr wrap="square" rtlCol="0">
            <a:spAutoFit/>
          </a:bodyPr>
          <a:lstStyle/>
          <a:p>
            <a:pPr>
              <a:lnSpc>
                <a:spcPct val="150000"/>
              </a:lnSpc>
            </a:pPr>
            <a:r>
              <a:rPr lang="en-US" altLang="ja-JP" sz="2000" b="1" dirty="0"/>
              <a:t>&lt;</a:t>
            </a:r>
            <a:r>
              <a:rPr lang="ja-JP" altLang="en-US" sz="2000" b="1" dirty="0"/>
              <a:t>商品の見直し　顧客にとって価値のある商品を届ける</a:t>
            </a:r>
            <a:r>
              <a:rPr lang="en-US" altLang="ja-JP" sz="2000" b="1" dirty="0"/>
              <a:t>&gt;</a:t>
            </a:r>
            <a:endParaRPr kumimoji="1" lang="en-US" altLang="ja-JP" sz="2000" b="1" dirty="0"/>
          </a:p>
          <a:p>
            <a:r>
              <a:rPr kumimoji="1" lang="ja-JP" altLang="en-US" dirty="0"/>
              <a:t>　　・団体損保商品の改定</a:t>
            </a:r>
            <a:r>
              <a:rPr lang="ja-JP" altLang="en-US" sz="1600" dirty="0"/>
              <a:t>　　　　　　　　　　</a:t>
            </a:r>
            <a:r>
              <a:rPr kumimoji="1" lang="ja-JP" altLang="en-US" sz="1600" dirty="0"/>
              <a:t>  </a:t>
            </a:r>
            <a:endParaRPr lang="ja-JP" altLang="en-US" sz="1600" dirty="0"/>
          </a:p>
          <a:p>
            <a:r>
              <a:rPr lang="ja-JP" altLang="en-US" dirty="0"/>
              <a:t>　　・推奨商品の見直しの仕組み作り</a:t>
            </a:r>
          </a:p>
          <a:p>
            <a:endParaRPr lang="en-US" altLang="ja-JP" sz="2000" b="1" dirty="0"/>
          </a:p>
          <a:p>
            <a:r>
              <a:rPr kumimoji="1" lang="en-US" altLang="ja-JP" sz="2000" b="1" dirty="0"/>
              <a:t>&lt;</a:t>
            </a:r>
            <a:r>
              <a:rPr kumimoji="1" lang="ja-JP" altLang="en-US" sz="2000" b="1" dirty="0"/>
              <a:t>顧客アプローチ手段（顧客接点）の多様化による顧客接点増大</a:t>
            </a:r>
            <a:r>
              <a:rPr kumimoji="1" lang="en-US" altLang="ja-JP" sz="2000" b="1" dirty="0"/>
              <a:t>&gt; </a:t>
            </a:r>
          </a:p>
          <a:p>
            <a:r>
              <a:rPr lang="ja-JP" altLang="en-US" sz="2000" b="1" dirty="0"/>
              <a:t>　</a:t>
            </a:r>
            <a:r>
              <a:rPr lang="en-US" altLang="ja-JP" sz="2000" b="1" dirty="0"/>
              <a:t>『</a:t>
            </a:r>
            <a:r>
              <a:rPr kumimoji="1" lang="ja-JP" altLang="en-US" sz="2000" b="1" dirty="0"/>
              <a:t>リアル＋デジタルのハイブリット化</a:t>
            </a:r>
            <a:r>
              <a:rPr kumimoji="1" lang="en-US" altLang="ja-JP" sz="2000" b="1" dirty="0"/>
              <a:t>』</a:t>
            </a:r>
            <a:endParaRPr kumimoji="1" lang="ja-JP" altLang="en-US" sz="2000" b="1" dirty="0"/>
          </a:p>
          <a:p>
            <a:pPr>
              <a:lnSpc>
                <a:spcPct val="150000"/>
              </a:lnSpc>
            </a:pPr>
            <a:r>
              <a:rPr kumimoji="1" lang="ja-JP" altLang="en-US" dirty="0"/>
              <a:t>　</a:t>
            </a:r>
            <a:r>
              <a:rPr kumimoji="1" lang="en-US" altLang="ja-JP" dirty="0"/>
              <a:t> </a:t>
            </a:r>
            <a:r>
              <a:rPr lang="ja-JP" altLang="en-US" dirty="0"/>
              <a:t> </a:t>
            </a:r>
            <a:r>
              <a:rPr kumimoji="1" lang="ja-JP" altLang="en-US" dirty="0"/>
              <a:t>・デジタルプラットフォーム構築によりデジタルでの情報提供を強化</a:t>
            </a:r>
            <a:endParaRPr kumimoji="1" lang="en-US" altLang="ja-JP" dirty="0"/>
          </a:p>
          <a:p>
            <a:r>
              <a:rPr lang="ja-JP" altLang="en-US" dirty="0"/>
              <a:t>　　・マイページや</a:t>
            </a:r>
            <a:r>
              <a:rPr lang="en-US" altLang="ja-JP" dirty="0"/>
              <a:t>CHATBOT</a:t>
            </a:r>
            <a:r>
              <a:rPr lang="ja-JP" altLang="en-US" dirty="0"/>
              <a:t>等によるデジタル顧客対応</a:t>
            </a:r>
          </a:p>
          <a:p>
            <a:r>
              <a:rPr lang="ja-JP" altLang="en-US" dirty="0"/>
              <a:t>　　　　⇒ デジタル化により</a:t>
            </a:r>
            <a:r>
              <a:rPr lang="en-US" altLang="ja-JP" dirty="0"/>
              <a:t>24h/365</a:t>
            </a:r>
            <a:r>
              <a:rPr lang="ja-JP" altLang="en-US" dirty="0"/>
              <a:t>日での顧客対応やスマホ対応等による顧客利便性の向上</a:t>
            </a:r>
          </a:p>
          <a:p>
            <a:endParaRPr lang="ja-JP" altLang="en-US" dirty="0"/>
          </a:p>
        </p:txBody>
      </p:sp>
      <p:sp>
        <p:nvSpPr>
          <p:cNvPr id="4" name="テキスト ボックス 3">
            <a:extLst>
              <a:ext uri="{FF2B5EF4-FFF2-40B4-BE49-F238E27FC236}">
                <a16:creationId xmlns:a16="http://schemas.microsoft.com/office/drawing/2014/main" id="{B26F722A-E111-53E5-5B22-B113F5FE89E5}"/>
              </a:ext>
            </a:extLst>
          </p:cNvPr>
          <p:cNvSpPr txBox="1"/>
          <p:nvPr/>
        </p:nvSpPr>
        <p:spPr>
          <a:xfrm>
            <a:off x="291548" y="993913"/>
            <a:ext cx="6730141" cy="461665"/>
          </a:xfrm>
          <a:prstGeom prst="rect">
            <a:avLst/>
          </a:prstGeom>
          <a:noFill/>
        </p:spPr>
        <p:txBody>
          <a:bodyPr wrap="square" rtlCol="0">
            <a:spAutoFit/>
          </a:bodyPr>
          <a:lstStyle/>
          <a:p>
            <a:r>
              <a:rPr kumimoji="1" lang="en-US" altLang="ja-JP" sz="2400" b="1" dirty="0"/>
              <a:t>2024</a:t>
            </a:r>
            <a:r>
              <a:rPr kumimoji="1" lang="ja-JP" altLang="en-US" sz="2400" b="1" dirty="0"/>
              <a:t>年度　事業部の活動方針</a:t>
            </a:r>
          </a:p>
        </p:txBody>
      </p:sp>
    </p:spTree>
    <p:extLst>
      <p:ext uri="{BB962C8B-B14F-4D97-AF65-F5344CB8AC3E}">
        <p14:creationId xmlns:p14="http://schemas.microsoft.com/office/powerpoint/2010/main" val="1270103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7DBF9C8-C8BA-4F04-91C3-318FA6A2948F}"/>
              </a:ext>
            </a:extLst>
          </p:cNvPr>
          <p:cNvSpPr>
            <a:spLocks noGrp="1"/>
          </p:cNvSpPr>
          <p:nvPr>
            <p:ph type="sldNum" sz="quarter" idx="4"/>
          </p:nvPr>
        </p:nvSpPr>
        <p:spPr/>
        <p:txBody>
          <a:bodyPr/>
          <a:lstStyle/>
          <a:p>
            <a:pPr eaLnBrk="1" hangingPunct="1">
              <a:defRPr/>
            </a:pPr>
            <a:r>
              <a:rPr lang="en-US" altLang="ja-JP" dirty="0">
                <a:latin typeface="メイリオ" pitchFamily="50" charset="-128"/>
                <a:ea typeface="メイリオ" pitchFamily="50" charset="-128"/>
                <a:cs typeface="メイリオ" pitchFamily="50" charset="-128"/>
              </a:rPr>
              <a:t>2</a:t>
            </a:r>
          </a:p>
        </p:txBody>
      </p:sp>
      <p:sp>
        <p:nvSpPr>
          <p:cNvPr id="5" name="正方形/長方形 4">
            <a:extLst>
              <a:ext uri="{FF2B5EF4-FFF2-40B4-BE49-F238E27FC236}">
                <a16:creationId xmlns:a16="http://schemas.microsoft.com/office/drawing/2014/main" id="{3EB53FBB-D4A1-4069-9A7E-1473D011BACE}"/>
              </a:ext>
            </a:extLst>
          </p:cNvPr>
          <p:cNvSpPr/>
          <p:nvPr/>
        </p:nvSpPr>
        <p:spPr>
          <a:xfrm>
            <a:off x="331304" y="978861"/>
            <a:ext cx="8660296" cy="1115434"/>
          </a:xfrm>
          <a:prstGeom prst="rect">
            <a:avLst/>
          </a:prstGeom>
        </p:spPr>
        <p:txBody>
          <a:bodyPr wrap="square">
            <a:spAutoFit/>
          </a:bodyPr>
          <a:lstStyle/>
          <a:p>
            <a:r>
              <a:rPr lang="ja-JP" altLang="en-US" sz="1662" dirty="0">
                <a:latin typeface="Meiryo UI" panose="020B0604030504040204" pitchFamily="50" charset="-128"/>
                <a:ea typeface="Meiryo UI" panose="020B0604030504040204" pitchFamily="50" charset="-128"/>
              </a:rPr>
              <a:t>リコークリエイティブサービス株式会社は、お客様本位の業務運営実施に向け、</a:t>
            </a:r>
            <a:endParaRPr lang="en-US" altLang="ja-JP" sz="1662" dirty="0">
              <a:latin typeface="Meiryo UI" panose="020B0604030504040204" pitchFamily="50" charset="-128"/>
              <a:ea typeface="Meiryo UI" panose="020B0604030504040204" pitchFamily="50" charset="-128"/>
            </a:endParaRPr>
          </a:p>
          <a:p>
            <a:r>
              <a:rPr lang="ja-JP" altLang="en-US" sz="1662" dirty="0">
                <a:latin typeface="Meiryo UI" panose="020B0604030504040204" pitchFamily="50" charset="-128"/>
                <a:ea typeface="Meiryo UI" panose="020B0604030504040204" pitchFamily="50" charset="-128"/>
              </a:rPr>
              <a:t>具体的な取り組み項目を掲げ、取り組んでおります。</a:t>
            </a:r>
            <a:endParaRPr lang="en-US" altLang="ja-JP" sz="1662" dirty="0">
              <a:latin typeface="Meiryo UI" panose="020B0604030504040204" pitchFamily="50" charset="-128"/>
              <a:ea typeface="Meiryo UI" panose="020B0604030504040204" pitchFamily="50" charset="-128"/>
            </a:endParaRPr>
          </a:p>
          <a:p>
            <a:r>
              <a:rPr lang="ja-JP" altLang="en-US" sz="1662" dirty="0">
                <a:latin typeface="Meiryo UI" panose="020B0604030504040204" pitchFamily="50" charset="-128"/>
                <a:ea typeface="Meiryo UI" panose="020B0604030504040204" pitchFamily="50" charset="-128"/>
              </a:rPr>
              <a:t>私たちはこれらの取り組み項目を実践・結果確認することで、次の改善に活かす指針としてまいります。</a:t>
            </a:r>
          </a:p>
          <a:p>
            <a:pPr algn="l"/>
            <a:r>
              <a:rPr lang="ja-JP" altLang="en-US" sz="1662" dirty="0">
                <a:latin typeface="Meiryo UI" panose="020B0604030504040204" pitchFamily="50" charset="-128"/>
                <a:ea typeface="Meiryo UI" panose="020B0604030504040204" pitchFamily="50" charset="-128"/>
              </a:rPr>
              <a:t>その成果につきまして皆様へお知らせさせていただきます。</a:t>
            </a:r>
          </a:p>
        </p:txBody>
      </p:sp>
      <p:sp>
        <p:nvSpPr>
          <p:cNvPr id="6" name="正方形/長方形 5">
            <a:extLst>
              <a:ext uri="{FF2B5EF4-FFF2-40B4-BE49-F238E27FC236}">
                <a16:creationId xmlns:a16="http://schemas.microsoft.com/office/drawing/2014/main" id="{A64D788D-05F4-4575-8DE5-B87F200AF89C}"/>
              </a:ext>
            </a:extLst>
          </p:cNvPr>
          <p:cNvSpPr/>
          <p:nvPr/>
        </p:nvSpPr>
        <p:spPr>
          <a:xfrm>
            <a:off x="456108" y="2094295"/>
            <a:ext cx="8007046" cy="3477875"/>
          </a:xfrm>
          <a:prstGeom prst="rect">
            <a:avLst/>
          </a:prstGeom>
          <a:solidFill>
            <a:schemeClr val="tx2">
              <a:lumMod val="40000"/>
              <a:lumOff val="60000"/>
            </a:schemeClr>
          </a:solidFill>
          <a:ln>
            <a:solidFill>
              <a:schemeClr val="tx1"/>
            </a:solidFill>
          </a:ln>
        </p:spPr>
        <p:txBody>
          <a:bodyPr wrap="square">
            <a:spAutoFit/>
          </a:bodyPr>
          <a:lstStyle/>
          <a:p>
            <a:pPr algn="l"/>
            <a:r>
              <a:rPr lang="ja-JP" altLang="en-US" sz="1846" b="1" dirty="0">
                <a:solidFill>
                  <a:srgbClr val="0000FF"/>
                </a:solidFill>
                <a:latin typeface="Meiryo UI" panose="020B0604030504040204" pitchFamily="50" charset="-128"/>
                <a:ea typeface="Meiryo UI" panose="020B0604030504040204" pitchFamily="50" charset="-128"/>
              </a:rPr>
              <a:t>　</a:t>
            </a:r>
            <a:r>
              <a:rPr lang="en-US" altLang="ja-JP" sz="2000" b="1" dirty="0">
                <a:solidFill>
                  <a:srgbClr val="0000FF"/>
                </a:solidFill>
                <a:latin typeface="Meiryo UI" panose="020B0604030504040204" pitchFamily="50" charset="-128"/>
                <a:ea typeface="Meiryo UI" panose="020B0604030504040204" pitchFamily="50" charset="-128"/>
              </a:rPr>
              <a:t>&lt;</a:t>
            </a:r>
            <a:r>
              <a:rPr lang="ja-JP" altLang="en-US" sz="2000" b="1" dirty="0">
                <a:solidFill>
                  <a:srgbClr val="0000FF"/>
                </a:solidFill>
                <a:latin typeface="Meiryo UI" panose="020B0604030504040204" pitchFamily="50" charset="-128"/>
                <a:ea typeface="Meiryo UI" panose="020B0604030504040204" pitchFamily="50" charset="-128"/>
              </a:rPr>
              <a:t>　具体的な取り組み項目　</a:t>
            </a:r>
            <a:r>
              <a:rPr lang="en-US" altLang="ja-JP" sz="2000" b="1" dirty="0">
                <a:solidFill>
                  <a:srgbClr val="0000FF"/>
                </a:solidFill>
                <a:latin typeface="Meiryo UI" panose="020B0604030504040204" pitchFamily="50" charset="-128"/>
                <a:ea typeface="Meiryo UI" panose="020B0604030504040204" pitchFamily="50" charset="-128"/>
              </a:rPr>
              <a:t>-</a:t>
            </a:r>
            <a:r>
              <a:rPr lang="ja-JP" altLang="en-US" sz="2000" b="1" dirty="0">
                <a:solidFill>
                  <a:srgbClr val="0000FF"/>
                </a:solidFill>
                <a:latin typeface="Meiryo UI" panose="020B0604030504040204" pitchFamily="50" charset="-128"/>
                <a:ea typeface="Meiryo UI" panose="020B0604030504040204" pitchFamily="50" charset="-128"/>
              </a:rPr>
              <a:t>  </a:t>
            </a:r>
            <a:r>
              <a:rPr lang="en-US" altLang="ja-JP" sz="2000" b="1" dirty="0">
                <a:solidFill>
                  <a:srgbClr val="0000FF"/>
                </a:solidFill>
                <a:latin typeface="Meiryo UI" panose="020B0604030504040204" pitchFamily="50" charset="-128"/>
                <a:ea typeface="Meiryo UI" panose="020B0604030504040204" pitchFamily="50" charset="-128"/>
              </a:rPr>
              <a:t>KPI</a:t>
            </a:r>
            <a:r>
              <a:rPr lang="ja-JP" altLang="en-US" sz="2000" b="1" dirty="0">
                <a:solidFill>
                  <a:srgbClr val="0000FF"/>
                </a:solidFill>
                <a:latin typeface="Meiryo UI" panose="020B0604030504040204" pitchFamily="50" charset="-128"/>
                <a:ea typeface="Meiryo UI" panose="020B0604030504040204" pitchFamily="50" charset="-128"/>
              </a:rPr>
              <a:t>　</a:t>
            </a:r>
            <a:r>
              <a:rPr lang="en-US" altLang="ja-JP" sz="2000" b="1" dirty="0">
                <a:solidFill>
                  <a:srgbClr val="0000FF"/>
                </a:solidFill>
                <a:latin typeface="Meiryo UI" panose="020B0604030504040204" pitchFamily="50" charset="-128"/>
                <a:ea typeface="Meiryo UI" panose="020B0604030504040204" pitchFamily="50" charset="-128"/>
              </a:rPr>
              <a:t>&gt;</a:t>
            </a:r>
          </a:p>
          <a:p>
            <a:pPr algn="l"/>
            <a:r>
              <a:rPr lang="ja-JP" altLang="en-US" sz="2000" b="1" dirty="0">
                <a:latin typeface="Meiryo UI" panose="020B0604030504040204" pitchFamily="50" charset="-128"/>
                <a:ea typeface="Meiryo UI" panose="020B0604030504040204" pitchFamily="50" charset="-128"/>
              </a:rPr>
              <a:t>　　　</a:t>
            </a:r>
            <a:r>
              <a:rPr lang="en-US" altLang="ja-JP" sz="2000" b="1" dirty="0">
                <a:latin typeface="Meiryo UI" panose="020B0604030504040204" pitchFamily="50" charset="-128"/>
                <a:ea typeface="Meiryo UI" panose="020B0604030504040204" pitchFamily="50" charset="-128"/>
              </a:rPr>
              <a:t>1.</a:t>
            </a:r>
            <a:r>
              <a:rPr lang="ja-JP" altLang="en-US" sz="2000" b="1" dirty="0">
                <a:latin typeface="Meiryo UI" panose="020B0604030504040204" pitchFamily="50" charset="-128"/>
                <a:ea typeface="Meiryo UI" panose="020B0604030504040204" pitchFamily="50" charset="-128"/>
              </a:rPr>
              <a:t>お客様満足度向上への取り組み</a:t>
            </a:r>
            <a:endParaRPr lang="en-US" altLang="ja-JP" sz="2000" dirty="0">
              <a:latin typeface="Meiryo UI" panose="020B0604030504040204" pitchFamily="50" charset="-128"/>
              <a:ea typeface="Meiryo UI" panose="020B0604030504040204" pitchFamily="50" charset="-128"/>
            </a:endParaRPr>
          </a:p>
          <a:p>
            <a:pPr algn="l"/>
            <a:r>
              <a:rPr lang="ja-JP" altLang="en-US" sz="2000" dirty="0">
                <a:latin typeface="Meiryo UI" panose="020B0604030504040204" pitchFamily="50" charset="-128"/>
                <a:ea typeface="Meiryo UI" panose="020B0604030504040204" pitchFamily="50" charset="-128"/>
              </a:rPr>
              <a:t>　　   　①お客様アンケート実施結果　　　　　　　　　　　　　・・・</a:t>
            </a:r>
            <a:r>
              <a:rPr lang="en-US" altLang="ja-JP" sz="2000" dirty="0">
                <a:latin typeface="Meiryo UI" panose="020B0604030504040204" pitchFamily="50" charset="-128"/>
                <a:ea typeface="Meiryo UI" panose="020B0604030504040204" pitchFamily="50" charset="-128"/>
              </a:rPr>
              <a:t>P.3</a:t>
            </a:r>
            <a:endParaRPr lang="ja-JP" altLang="en-US" sz="2000" b="1"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②保有契約件数　　　　　　　　　　　　　　　　　　　　・・・</a:t>
            </a:r>
            <a:r>
              <a:rPr lang="en-US" altLang="ja-JP" sz="2000" dirty="0">
                <a:latin typeface="Meiryo UI" panose="020B0604030504040204" pitchFamily="50" charset="-128"/>
                <a:ea typeface="Meiryo UI" panose="020B0604030504040204" pitchFamily="50" charset="-128"/>
              </a:rPr>
              <a:t>P.4</a:t>
            </a:r>
            <a:endParaRPr lang="en-US" altLang="ja-JP" sz="2000" strike="sngStrike"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③契約継続率　　　　　　　　　　　　　　　　　　　　　 ・・・</a:t>
            </a:r>
            <a:r>
              <a:rPr lang="en-US" altLang="ja-JP" sz="2000" dirty="0">
                <a:latin typeface="Meiryo UI" panose="020B0604030504040204" pitchFamily="50" charset="-128"/>
                <a:ea typeface="Meiryo UI" panose="020B0604030504040204" pitchFamily="50" charset="-128"/>
              </a:rPr>
              <a:t>P.5</a:t>
            </a:r>
            <a:endParaRPr lang="ja-JP" altLang="en-US" sz="2000" b="1" dirty="0">
              <a:latin typeface="Meiryo UI" panose="020B0604030504040204" pitchFamily="50" charset="-128"/>
              <a:ea typeface="Meiryo UI" panose="020B0604030504040204" pitchFamily="50" charset="-128"/>
            </a:endParaRPr>
          </a:p>
          <a:p>
            <a:pPr algn="l"/>
            <a:r>
              <a:rPr lang="ja-JP" altLang="en-US" sz="2000" b="1" dirty="0">
                <a:latin typeface="Meiryo UI" panose="020B0604030504040204" pitchFamily="50" charset="-128"/>
                <a:ea typeface="Meiryo UI" panose="020B0604030504040204" pitchFamily="50" charset="-128"/>
              </a:rPr>
              <a:t>　　　</a:t>
            </a:r>
            <a:r>
              <a:rPr lang="en-US" altLang="ja-JP" sz="2000" b="1" dirty="0">
                <a:latin typeface="Meiryo UI" panose="020B0604030504040204" pitchFamily="50" charset="-128"/>
                <a:ea typeface="Meiryo UI" panose="020B0604030504040204" pitchFamily="50" charset="-128"/>
              </a:rPr>
              <a:t>2.</a:t>
            </a:r>
            <a:r>
              <a:rPr lang="ja-JP" altLang="en-US" sz="2000" b="1" dirty="0">
                <a:latin typeface="Meiryo UI" panose="020B0604030504040204" pitchFamily="50" charset="-128"/>
                <a:ea typeface="Meiryo UI" panose="020B0604030504040204" pitchFamily="50" charset="-128"/>
              </a:rPr>
              <a:t>人材育成についての取り組み</a:t>
            </a:r>
          </a:p>
          <a:p>
            <a:r>
              <a:rPr lang="ja-JP" altLang="en-US" sz="2000" dirty="0">
                <a:latin typeface="Meiryo UI" panose="020B0604030504040204" pitchFamily="50" charset="-128"/>
                <a:ea typeface="Meiryo UI" panose="020B0604030504040204" pitchFamily="50" charset="-128"/>
              </a:rPr>
              <a:t>　　   　①教育研修実績　　　　　　　　　　　　　　　　　　　　・・・</a:t>
            </a:r>
            <a:r>
              <a:rPr lang="en-US" altLang="ja-JP" sz="2000" dirty="0">
                <a:latin typeface="Meiryo UI" panose="020B0604030504040204" pitchFamily="50" charset="-128"/>
                <a:ea typeface="Meiryo UI" panose="020B0604030504040204" pitchFamily="50" charset="-128"/>
              </a:rPr>
              <a:t>P.6</a:t>
            </a:r>
            <a:r>
              <a:rPr lang="ja-JP" altLang="en-US" sz="2000" dirty="0">
                <a:latin typeface="Meiryo UI" panose="020B0604030504040204" pitchFamily="50" charset="-128"/>
                <a:ea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②資格取得状況　　　　　　　　　　　　　　　　　　　　・・・</a:t>
            </a:r>
            <a:r>
              <a:rPr lang="en-US" altLang="ja-JP" sz="2000" dirty="0">
                <a:latin typeface="Meiryo UI" panose="020B0604030504040204" pitchFamily="50" charset="-128"/>
                <a:ea typeface="Meiryo UI" panose="020B0604030504040204" pitchFamily="50" charset="-128"/>
              </a:rPr>
              <a:t>P.7</a:t>
            </a:r>
          </a:p>
          <a:p>
            <a:pPr algn="l"/>
            <a:r>
              <a:rPr lang="ja-JP" altLang="en-US" sz="2000" b="1" dirty="0">
                <a:latin typeface="Meiryo UI" panose="020B0604030504040204" pitchFamily="50" charset="-128"/>
                <a:ea typeface="Meiryo UI" panose="020B0604030504040204" pitchFamily="50" charset="-128"/>
              </a:rPr>
              <a:t>　　　</a:t>
            </a:r>
            <a:r>
              <a:rPr lang="en-US" altLang="ja-JP" sz="2000" b="1" dirty="0">
                <a:latin typeface="Meiryo UI" panose="020B0604030504040204" pitchFamily="50" charset="-128"/>
                <a:ea typeface="Meiryo UI" panose="020B0604030504040204" pitchFamily="50" charset="-128"/>
              </a:rPr>
              <a:t>3.</a:t>
            </a:r>
            <a:r>
              <a:rPr lang="ja-JP" altLang="en-US" sz="2000" b="1" dirty="0">
                <a:latin typeface="Meiryo UI" panose="020B0604030504040204" pitchFamily="50" charset="-128"/>
                <a:ea typeface="Meiryo UI" panose="020B0604030504040204" pitchFamily="50" charset="-128"/>
              </a:rPr>
              <a:t>業務品質向上と改善についての取り組み</a:t>
            </a:r>
            <a:endParaRPr lang="en-US" altLang="ja-JP" sz="2000" b="1"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①内部監査受審結果　　　　　　　　　　　　　　　　　・・・</a:t>
            </a:r>
            <a:r>
              <a:rPr lang="en-US" altLang="ja-JP" sz="2000" dirty="0">
                <a:latin typeface="Meiryo UI" panose="020B0604030504040204" pitchFamily="50" charset="-128"/>
                <a:ea typeface="Meiryo UI" panose="020B0604030504040204" pitchFamily="50" charset="-128"/>
              </a:rPr>
              <a:t>P.8</a:t>
            </a:r>
            <a:endParaRPr lang="ja-JP" altLang="en-US" sz="2000" b="1"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②お客様の声受付件数　　　　　　　　　　　　　　　　・・・</a:t>
            </a:r>
            <a:r>
              <a:rPr lang="en-US" altLang="ja-JP" sz="2000" dirty="0">
                <a:latin typeface="Meiryo UI" panose="020B0604030504040204" pitchFamily="50" charset="-128"/>
                <a:ea typeface="Meiryo UI" panose="020B0604030504040204" pitchFamily="50" charset="-128"/>
              </a:rPr>
              <a:t>P.9</a:t>
            </a: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P.12</a:t>
            </a:r>
            <a:r>
              <a:rPr lang="ja-JP" altLang="en-US" sz="2000" dirty="0">
                <a:latin typeface="Meiryo UI" panose="020B0604030504040204" pitchFamily="50" charset="-128"/>
                <a:ea typeface="Meiryo UI" panose="020B0604030504040204" pitchFamily="50" charset="-128"/>
              </a:rPr>
              <a:t>　</a:t>
            </a:r>
            <a:r>
              <a:rPr lang="ja-JP" altLang="en-US" sz="1662" dirty="0">
                <a:solidFill>
                  <a:schemeClr val="tx1">
                    <a:lumMod val="95000"/>
                    <a:lumOff val="5000"/>
                  </a:schemeClr>
                </a:solidFill>
                <a:latin typeface="Meiryo UI" panose="020B0604030504040204" pitchFamily="50" charset="-128"/>
                <a:ea typeface="Meiryo UI" panose="020B0604030504040204" pitchFamily="50" charset="-128"/>
              </a:rPr>
              <a:t>　　</a:t>
            </a:r>
          </a:p>
        </p:txBody>
      </p:sp>
      <p:sp>
        <p:nvSpPr>
          <p:cNvPr id="7" name="タイトル 6">
            <a:extLst>
              <a:ext uri="{FF2B5EF4-FFF2-40B4-BE49-F238E27FC236}">
                <a16:creationId xmlns:a16="http://schemas.microsoft.com/office/drawing/2014/main" id="{189EA7B4-E221-47ED-8689-B0713DC4B887}"/>
              </a:ext>
            </a:extLst>
          </p:cNvPr>
          <p:cNvSpPr>
            <a:spLocks noGrp="1"/>
          </p:cNvSpPr>
          <p:nvPr>
            <p:ph type="title"/>
          </p:nvPr>
        </p:nvSpPr>
        <p:spPr>
          <a:xfrm>
            <a:off x="1179443" y="162000"/>
            <a:ext cx="6074834" cy="676800"/>
          </a:xfrm>
        </p:spPr>
        <p:txBody>
          <a:bodyPr>
            <a:normAutofit/>
          </a:bodyPr>
          <a:lstStyle/>
          <a:p>
            <a:r>
              <a:rPr lang="ja-JP" altLang="en-US" sz="2800" dirty="0"/>
              <a:t>取り組み成果について</a:t>
            </a:r>
          </a:p>
        </p:txBody>
      </p:sp>
      <p:sp>
        <p:nvSpPr>
          <p:cNvPr id="2" name="テキスト ボックス 1">
            <a:extLst>
              <a:ext uri="{FF2B5EF4-FFF2-40B4-BE49-F238E27FC236}">
                <a16:creationId xmlns:a16="http://schemas.microsoft.com/office/drawing/2014/main" id="{2E4BD729-9061-DC5D-2E75-CA1189070342}"/>
              </a:ext>
            </a:extLst>
          </p:cNvPr>
          <p:cNvSpPr txBox="1"/>
          <p:nvPr/>
        </p:nvSpPr>
        <p:spPr>
          <a:xfrm>
            <a:off x="456108" y="5683318"/>
            <a:ext cx="8007046" cy="1015663"/>
          </a:xfrm>
          <a:prstGeom prst="rect">
            <a:avLst/>
          </a:prstGeom>
          <a:solidFill>
            <a:schemeClr val="accent2">
              <a:lumMod val="40000"/>
              <a:lumOff val="60000"/>
            </a:schemeClr>
          </a:solidFill>
          <a:ln>
            <a:solidFill>
              <a:schemeClr val="tx1"/>
            </a:solidFill>
          </a:ln>
        </p:spPr>
        <p:txBody>
          <a:bodyPr wrap="square" rtlCol="0">
            <a:spAutoFit/>
          </a:bodyPr>
          <a:lstStyle/>
          <a:p>
            <a:r>
              <a:rPr kumimoji="1" lang="ja-JP" altLang="en-US" sz="2000" b="1" dirty="0"/>
              <a:t>　    </a:t>
            </a:r>
            <a:r>
              <a:rPr kumimoji="1" lang="en-US" altLang="ja-JP" sz="2000" b="1" dirty="0"/>
              <a:t>4.</a:t>
            </a:r>
            <a:r>
              <a:rPr kumimoji="1" lang="ja-JP" altLang="en-US" sz="2000" b="1" dirty="0"/>
              <a:t>その他の取り組み</a:t>
            </a:r>
            <a:endParaRPr kumimoji="1" lang="en-US" altLang="ja-JP" sz="2000" b="1" dirty="0"/>
          </a:p>
          <a:p>
            <a:r>
              <a:rPr lang="ja-JP" altLang="en-US" dirty="0"/>
              <a:t>　　　　  </a:t>
            </a:r>
            <a:r>
              <a:rPr lang="ja-JP" altLang="en-US" sz="2000" dirty="0"/>
              <a:t>①お客様へのわかりやすいご説明とアフターフォロー　</a:t>
            </a: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P.13</a:t>
            </a: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P.14</a:t>
            </a:r>
            <a:endParaRPr lang="ja-JP" altLang="en-US"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②</a:t>
            </a:r>
            <a:r>
              <a:rPr lang="en-US" altLang="ja-JP" sz="2000" dirty="0">
                <a:latin typeface="Meiryo UI" panose="020B0604030504040204" pitchFamily="50" charset="-128"/>
                <a:ea typeface="Meiryo UI" panose="020B0604030504040204" pitchFamily="50" charset="-128"/>
              </a:rPr>
              <a:t>2024</a:t>
            </a:r>
            <a:r>
              <a:rPr lang="ja-JP" altLang="en-US" sz="2000" dirty="0">
                <a:latin typeface="Meiryo UI" panose="020B0604030504040204" pitchFamily="50" charset="-128"/>
                <a:ea typeface="Meiryo UI" panose="020B0604030504040204" pitchFamily="50" charset="-128"/>
              </a:rPr>
              <a:t>年度の活動方針　　　　　　　　　　　　　  </a:t>
            </a:r>
            <a:r>
              <a:rPr lang="ja-JP" altLang="en-US" sz="2000" dirty="0">
                <a:solidFill>
                  <a:schemeClr val="tx1">
                    <a:lumMod val="95000"/>
                    <a:lumOff val="5000"/>
                  </a:schemeClr>
                </a:solidFill>
                <a:latin typeface="Meiryo UI" panose="020B0604030504040204" pitchFamily="50" charset="-128"/>
                <a:ea typeface="Meiryo UI" panose="020B0604030504040204" pitchFamily="50" charset="-128"/>
              </a:rPr>
              <a:t>　・・・</a:t>
            </a:r>
            <a:r>
              <a:rPr lang="en-US" altLang="ja-JP" sz="2000" dirty="0">
                <a:solidFill>
                  <a:schemeClr val="tx1">
                    <a:lumMod val="95000"/>
                    <a:lumOff val="5000"/>
                  </a:schemeClr>
                </a:solidFill>
                <a:latin typeface="Meiryo UI" panose="020B0604030504040204" pitchFamily="50" charset="-128"/>
                <a:ea typeface="Meiryo UI" panose="020B0604030504040204" pitchFamily="50" charset="-128"/>
              </a:rPr>
              <a:t>P.15</a:t>
            </a:r>
            <a:r>
              <a:rPr kumimoji="1" lang="ja-JP" altLang="en-US" sz="2000" dirty="0"/>
              <a:t>　</a:t>
            </a:r>
          </a:p>
        </p:txBody>
      </p:sp>
    </p:spTree>
    <p:extLst>
      <p:ext uri="{BB962C8B-B14F-4D97-AF65-F5344CB8AC3E}">
        <p14:creationId xmlns:p14="http://schemas.microsoft.com/office/powerpoint/2010/main" val="2713668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AC3963-585B-42B4-A72B-B202923742B0}"/>
              </a:ext>
            </a:extLst>
          </p:cNvPr>
          <p:cNvSpPr>
            <a:spLocks noGrp="1"/>
          </p:cNvSpPr>
          <p:nvPr>
            <p:ph type="title"/>
          </p:nvPr>
        </p:nvSpPr>
        <p:spPr/>
        <p:txBody>
          <a:bodyPr>
            <a:normAutofit/>
          </a:bodyPr>
          <a:lstStyle/>
          <a:p>
            <a:r>
              <a:rPr kumimoji="1" lang="ja-JP" altLang="en-US" sz="2800" dirty="0"/>
              <a:t>お客様満足度向上への取り組み</a:t>
            </a:r>
            <a:r>
              <a:rPr kumimoji="1" lang="en-US" altLang="ja-JP" sz="2800" dirty="0"/>
              <a:t>(1)</a:t>
            </a:r>
            <a:r>
              <a:rPr kumimoji="1" lang="ja-JP" altLang="en-US" sz="2800" dirty="0"/>
              <a:t>　</a:t>
            </a:r>
          </a:p>
        </p:txBody>
      </p:sp>
      <p:sp>
        <p:nvSpPr>
          <p:cNvPr id="6" name="スライド番号プレースホルダー 5">
            <a:extLst>
              <a:ext uri="{FF2B5EF4-FFF2-40B4-BE49-F238E27FC236}">
                <a16:creationId xmlns:a16="http://schemas.microsoft.com/office/drawing/2014/main" id="{3D0EB74F-FF68-4A0E-9A17-DAAF49B79C07}"/>
              </a:ext>
            </a:extLst>
          </p:cNvPr>
          <p:cNvSpPr>
            <a:spLocks noGrp="1"/>
          </p:cNvSpPr>
          <p:nvPr>
            <p:ph type="sldNum" sz="quarter" idx="4"/>
          </p:nvPr>
        </p:nvSpPr>
        <p:spPr/>
        <p:txBody>
          <a:bodyPr/>
          <a:lstStyle/>
          <a:p>
            <a:fld id="{72A98194-5DC2-436A-AA23-87554DAA05F1}" type="slidenum">
              <a:rPr lang="ja-JP" altLang="en-US" sz="1800" smtClean="0"/>
              <a:pPr/>
              <a:t>3</a:t>
            </a:fld>
            <a:endParaRPr lang="ja-JP" altLang="en-US" sz="1800"/>
          </a:p>
        </p:txBody>
      </p:sp>
      <p:sp>
        <p:nvSpPr>
          <p:cNvPr id="5" name="テキスト ボックス 4">
            <a:extLst>
              <a:ext uri="{FF2B5EF4-FFF2-40B4-BE49-F238E27FC236}">
                <a16:creationId xmlns:a16="http://schemas.microsoft.com/office/drawing/2014/main" id="{D82A990A-D9EE-44D6-917C-4C15C53C798F}"/>
              </a:ext>
            </a:extLst>
          </p:cNvPr>
          <p:cNvSpPr txBox="1"/>
          <p:nvPr/>
        </p:nvSpPr>
        <p:spPr>
          <a:xfrm>
            <a:off x="465920" y="1278301"/>
            <a:ext cx="8343118" cy="646331"/>
          </a:xfrm>
          <a:prstGeom prst="rect">
            <a:avLst/>
          </a:prstGeom>
          <a:solidFill>
            <a:schemeClr val="accent3">
              <a:lumMod val="20000"/>
              <a:lumOff val="80000"/>
            </a:schemeClr>
          </a:solidFill>
          <a:ln>
            <a:solidFill>
              <a:schemeClr val="tx1"/>
            </a:solidFill>
          </a:ln>
        </p:spPr>
        <p:txBody>
          <a:bodyPr wrap="square" rtlCol="0">
            <a:spAutoFit/>
          </a:bodyPr>
          <a:lstStyle/>
          <a:p>
            <a:r>
              <a:rPr lang="en-US" altLang="ja-JP" dirty="0"/>
              <a:t>2023</a:t>
            </a:r>
            <a:r>
              <a:rPr lang="ja-JP" altLang="en-US" dirty="0"/>
              <a:t>年</a:t>
            </a:r>
            <a:r>
              <a:rPr lang="en-US" altLang="ja-JP" dirty="0"/>
              <a:t>4</a:t>
            </a:r>
            <a:r>
              <a:rPr lang="ja-JP" altLang="en-US" dirty="0"/>
              <a:t>月～</a:t>
            </a:r>
            <a:r>
              <a:rPr lang="en-US" altLang="ja-JP" dirty="0"/>
              <a:t>2024</a:t>
            </a:r>
            <a:r>
              <a:rPr lang="ja-JP" altLang="en-US" dirty="0"/>
              <a:t>年</a:t>
            </a:r>
            <a:r>
              <a:rPr lang="en-US" altLang="ja-JP" dirty="0"/>
              <a:t>3</a:t>
            </a:r>
            <a:r>
              <a:rPr lang="ja-JP" altLang="en-US" dirty="0"/>
              <a:t>月　　</a:t>
            </a:r>
            <a:r>
              <a:rPr lang="en-US" altLang="ja-JP" dirty="0"/>
              <a:t>(</a:t>
            </a:r>
            <a:r>
              <a:rPr lang="ja-JP" altLang="en-US" dirty="0"/>
              <a:t>有効回答数：</a:t>
            </a:r>
            <a:r>
              <a:rPr lang="en-US" altLang="ja-JP" dirty="0"/>
              <a:t>1,628</a:t>
            </a:r>
            <a:r>
              <a:rPr lang="ja-JP" altLang="en-US" dirty="0"/>
              <a:t>件</a:t>
            </a:r>
            <a:r>
              <a:rPr lang="en-US" altLang="ja-JP" dirty="0"/>
              <a:t>)</a:t>
            </a:r>
            <a:endParaRPr lang="ja-JP" altLang="en-US" dirty="0"/>
          </a:p>
          <a:p>
            <a:r>
              <a:rPr lang="ja-JP" altLang="en-US" dirty="0"/>
              <a:t>　　　　　　　　　　</a:t>
            </a:r>
            <a:r>
              <a:rPr lang="en-US" altLang="ja-JP" sz="1600" dirty="0"/>
              <a:t>※</a:t>
            </a:r>
            <a:r>
              <a:rPr lang="ja-JP" altLang="en-US" sz="1600" dirty="0"/>
              <a:t>損保ジャパン社　お客様評価確認アンケート　</a:t>
            </a:r>
            <a:r>
              <a:rPr lang="en-US" altLang="ja-JP" sz="1600" dirty="0"/>
              <a:t>(</a:t>
            </a:r>
            <a:r>
              <a:rPr lang="ja-JP" altLang="en-US" sz="1600" dirty="0"/>
              <a:t>対象：自動車保険ご契約者</a:t>
            </a:r>
            <a:r>
              <a:rPr lang="en-US" altLang="ja-JP" sz="1600" dirty="0"/>
              <a:t>)</a:t>
            </a:r>
            <a:endParaRPr lang="ja-JP" altLang="en-US" sz="1600" dirty="0"/>
          </a:p>
        </p:txBody>
      </p:sp>
      <p:sp>
        <p:nvSpPr>
          <p:cNvPr id="4" name="正方形/長方形 3">
            <a:extLst>
              <a:ext uri="{FF2B5EF4-FFF2-40B4-BE49-F238E27FC236}">
                <a16:creationId xmlns:a16="http://schemas.microsoft.com/office/drawing/2014/main" id="{2EE572E1-0A67-4364-95C4-E0CBD3490C33}"/>
              </a:ext>
            </a:extLst>
          </p:cNvPr>
          <p:cNvSpPr/>
          <p:nvPr/>
        </p:nvSpPr>
        <p:spPr>
          <a:xfrm>
            <a:off x="465920" y="1977334"/>
            <a:ext cx="8061998" cy="646331"/>
          </a:xfrm>
          <a:prstGeom prst="rect">
            <a:avLst/>
          </a:prstGeom>
          <a:ln>
            <a:solidFill>
              <a:schemeClr val="bg1"/>
            </a:solidFill>
          </a:ln>
        </p:spPr>
        <p:txBody>
          <a:bodyPr wrap="square">
            <a:spAutoFit/>
          </a:bodyPr>
          <a:lstStyle/>
          <a:p>
            <a:r>
              <a:rPr lang="ja-JP" altLang="en-US" dirty="0"/>
              <a:t>　</a:t>
            </a:r>
            <a:r>
              <a:rPr lang="en-US" altLang="ja-JP" dirty="0"/>
              <a:t>※</a:t>
            </a:r>
            <a:r>
              <a:rPr lang="ja-JP" altLang="en-US" dirty="0"/>
              <a:t>質問項目：</a:t>
            </a:r>
            <a:endParaRPr lang="en-US" altLang="ja-JP" dirty="0"/>
          </a:p>
          <a:p>
            <a:r>
              <a:rPr lang="ja-JP" altLang="en-US" dirty="0"/>
              <a:t>　　　代理店の手続きや日頃の対応の満足度としてあてはまる数字を１つお選びください</a:t>
            </a:r>
          </a:p>
        </p:txBody>
      </p:sp>
      <p:sp>
        <p:nvSpPr>
          <p:cNvPr id="7" name="正方形/長方形 6">
            <a:extLst>
              <a:ext uri="{FF2B5EF4-FFF2-40B4-BE49-F238E27FC236}">
                <a16:creationId xmlns:a16="http://schemas.microsoft.com/office/drawing/2014/main" id="{6F7A3C7D-F117-4EE8-A2E3-FE9A1F2E50C1}"/>
              </a:ext>
            </a:extLst>
          </p:cNvPr>
          <p:cNvSpPr/>
          <p:nvPr/>
        </p:nvSpPr>
        <p:spPr>
          <a:xfrm>
            <a:off x="282911" y="904249"/>
            <a:ext cx="3227730"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①お客様アンケート実施結果</a:t>
            </a:r>
            <a:endParaRPr lang="ja-JP" altLang="en-US" sz="2000" b="1" dirty="0"/>
          </a:p>
        </p:txBody>
      </p:sp>
      <p:pic>
        <p:nvPicPr>
          <p:cNvPr id="3" name="図 2">
            <a:extLst>
              <a:ext uri="{FF2B5EF4-FFF2-40B4-BE49-F238E27FC236}">
                <a16:creationId xmlns:a16="http://schemas.microsoft.com/office/drawing/2014/main" id="{3C138C01-F1AF-51AD-C628-7CC111613FF9}"/>
              </a:ext>
            </a:extLst>
          </p:cNvPr>
          <p:cNvPicPr>
            <a:picLocks noChangeAspect="1"/>
          </p:cNvPicPr>
          <p:nvPr/>
        </p:nvPicPr>
        <p:blipFill>
          <a:blip r:embed="rId2"/>
          <a:stretch>
            <a:fillRect/>
          </a:stretch>
        </p:blipFill>
        <p:spPr>
          <a:xfrm>
            <a:off x="282911" y="2770848"/>
            <a:ext cx="3168426" cy="3357900"/>
          </a:xfrm>
          <a:prstGeom prst="rect">
            <a:avLst/>
          </a:prstGeom>
        </p:spPr>
      </p:pic>
      <p:sp>
        <p:nvSpPr>
          <p:cNvPr id="8" name="テキスト ボックス 7">
            <a:extLst>
              <a:ext uri="{FF2B5EF4-FFF2-40B4-BE49-F238E27FC236}">
                <a16:creationId xmlns:a16="http://schemas.microsoft.com/office/drawing/2014/main" id="{98D26C61-224C-43F7-182F-A1225C17C3CD}"/>
              </a:ext>
            </a:extLst>
          </p:cNvPr>
          <p:cNvSpPr txBox="1"/>
          <p:nvPr/>
        </p:nvSpPr>
        <p:spPr>
          <a:xfrm>
            <a:off x="3532364" y="2665049"/>
            <a:ext cx="5276674" cy="3877985"/>
          </a:xfrm>
          <a:prstGeom prst="rect">
            <a:avLst/>
          </a:prstGeom>
          <a:solidFill>
            <a:schemeClr val="accent5">
              <a:lumMod val="20000"/>
              <a:lumOff val="80000"/>
            </a:schemeClr>
          </a:solidFill>
          <a:ln>
            <a:solidFill>
              <a:schemeClr val="tx1"/>
            </a:solidFill>
          </a:ln>
        </p:spPr>
        <p:txBody>
          <a:bodyPr wrap="square" rtlCol="0">
            <a:spAutoFit/>
          </a:bodyPr>
          <a:lstStyle/>
          <a:p>
            <a:r>
              <a:rPr lang="ja-JP" altLang="en-US" b="1" dirty="0"/>
              <a:t>＜</a:t>
            </a:r>
            <a:r>
              <a:rPr kumimoji="1" lang="ja-JP" altLang="en-US" b="1" dirty="0"/>
              <a:t>アンケートから</a:t>
            </a:r>
            <a:r>
              <a:rPr lang="ja-JP" altLang="en-US" b="1" dirty="0"/>
              <a:t>分かったこと＞</a:t>
            </a:r>
            <a:endParaRPr kumimoji="1" lang="ja-JP" altLang="en-US" b="1" dirty="0"/>
          </a:p>
          <a:p>
            <a:r>
              <a:rPr lang="ja-JP" altLang="en-US" sz="1600" dirty="0"/>
              <a:t>　・</a:t>
            </a:r>
            <a:r>
              <a:rPr lang="en-US" altLang="ja-JP" sz="1600" dirty="0"/>
              <a:t>7</a:t>
            </a:r>
            <a:r>
              <a:rPr lang="ja-JP" altLang="en-US" sz="1600" dirty="0"/>
              <a:t>点以上のご回答　→　</a:t>
            </a:r>
            <a:r>
              <a:rPr lang="en-US" altLang="ja-JP" sz="1600" dirty="0"/>
              <a:t>85%</a:t>
            </a:r>
            <a:r>
              <a:rPr lang="ja-JP" altLang="en-US" sz="1600" dirty="0"/>
              <a:t>（前年比　▲</a:t>
            </a:r>
            <a:r>
              <a:rPr lang="en-US" altLang="ja-JP" sz="1600" dirty="0"/>
              <a:t>3</a:t>
            </a:r>
            <a:r>
              <a:rPr lang="ja-JP" altLang="en-US" sz="1600" dirty="0"/>
              <a:t>ポイント）</a:t>
            </a:r>
            <a:endParaRPr lang="en-US" altLang="ja-JP" sz="1600" dirty="0"/>
          </a:p>
          <a:p>
            <a:r>
              <a:rPr lang="ja-JP" altLang="en-US" sz="1600" dirty="0"/>
              <a:t>　　　担当者の対応が良い、丁寧な説明をしていただけると</a:t>
            </a:r>
            <a:endParaRPr lang="en-US" altLang="ja-JP" sz="1600" dirty="0"/>
          </a:p>
          <a:p>
            <a:r>
              <a:rPr lang="ja-JP" altLang="en-US" sz="1600" dirty="0"/>
              <a:t>　　　比較的満足な印象をお持ちいただいております。</a:t>
            </a:r>
            <a:endParaRPr lang="en-US" altLang="ja-JP" sz="1600" dirty="0"/>
          </a:p>
          <a:p>
            <a:r>
              <a:rPr lang="ja-JP" altLang="en-US" sz="1600" dirty="0"/>
              <a:t>　・</a:t>
            </a:r>
            <a:r>
              <a:rPr lang="en-US" altLang="ja-JP" sz="1600" dirty="0"/>
              <a:t>6</a:t>
            </a:r>
            <a:r>
              <a:rPr lang="ja-JP" altLang="en-US" sz="1600" dirty="0"/>
              <a:t>点以下のご回答　→　</a:t>
            </a:r>
            <a:r>
              <a:rPr lang="en-US" altLang="ja-JP" sz="1600" dirty="0"/>
              <a:t>15%</a:t>
            </a:r>
            <a:r>
              <a:rPr lang="ja-JP" altLang="en-US" sz="1600" dirty="0"/>
              <a:t>（前年比　＋</a:t>
            </a:r>
            <a:r>
              <a:rPr lang="en-US" altLang="ja-JP" sz="1600" dirty="0"/>
              <a:t>3</a:t>
            </a:r>
            <a:r>
              <a:rPr lang="ja-JP" altLang="en-US" sz="1600" dirty="0"/>
              <a:t>ポイント）</a:t>
            </a:r>
          </a:p>
          <a:p>
            <a:r>
              <a:rPr lang="ja-JP" altLang="en-US" sz="1600" dirty="0">
                <a:solidFill>
                  <a:srgbClr val="FF0000"/>
                </a:solidFill>
              </a:rPr>
              <a:t>　　　</a:t>
            </a:r>
            <a:r>
              <a:rPr lang="en-US" altLang="ja-JP" sz="1600" dirty="0"/>
              <a:t>WEB</a:t>
            </a:r>
            <a:r>
              <a:rPr lang="ja-JP" altLang="en-US" sz="1600" dirty="0"/>
              <a:t>更新画面の操作性が悪い、グループ会社だから</a:t>
            </a:r>
            <a:endParaRPr lang="en-US" altLang="ja-JP" sz="1600" dirty="0"/>
          </a:p>
          <a:p>
            <a:r>
              <a:rPr lang="ja-JP" altLang="en-US" sz="1600" dirty="0"/>
              <a:t>　　　継続しているというご意見もみられました。</a:t>
            </a:r>
          </a:p>
          <a:p>
            <a:r>
              <a:rPr lang="ja-JP" altLang="en-US" b="1" dirty="0"/>
              <a:t>＜アンケート</a:t>
            </a:r>
            <a:r>
              <a:rPr kumimoji="1" lang="ja-JP" altLang="en-US" b="1" dirty="0"/>
              <a:t>結果からの考察＞</a:t>
            </a:r>
          </a:p>
          <a:p>
            <a:r>
              <a:rPr lang="ja-JP" altLang="en-US" sz="1600" b="1" dirty="0"/>
              <a:t>　</a:t>
            </a:r>
            <a:r>
              <a:rPr lang="ja-JP" altLang="en-US" sz="1600" dirty="0"/>
              <a:t>・お客さま対応については比較的ご満足をいただいておりますが、</a:t>
            </a:r>
            <a:endParaRPr lang="en-US" altLang="ja-JP" sz="1600" dirty="0"/>
          </a:p>
          <a:p>
            <a:r>
              <a:rPr lang="ja-JP" altLang="en-US" sz="1600" dirty="0"/>
              <a:t>　 </a:t>
            </a:r>
            <a:r>
              <a:rPr lang="en-US" altLang="ja-JP" sz="1600" dirty="0"/>
              <a:t>WEB</a:t>
            </a:r>
            <a:r>
              <a:rPr lang="ja-JP" altLang="en-US" sz="1600" dirty="0"/>
              <a:t>更新の面倒さ、メリット、補償内容の説明など</a:t>
            </a:r>
            <a:endParaRPr lang="en-US" altLang="ja-JP" sz="1600" dirty="0"/>
          </a:p>
          <a:p>
            <a:r>
              <a:rPr lang="ja-JP" altLang="en-US" sz="1600" dirty="0"/>
              <a:t>　 </a:t>
            </a:r>
            <a:r>
              <a:rPr lang="en-US" altLang="ja-JP" sz="1600" dirty="0"/>
              <a:t>WEB</a:t>
            </a:r>
            <a:r>
              <a:rPr lang="ja-JP" altLang="en-US" sz="1600" dirty="0"/>
              <a:t>更新についてのご意見を多く頂戴しております。</a:t>
            </a:r>
            <a:endParaRPr lang="en-US" altLang="ja-JP" sz="1600" dirty="0"/>
          </a:p>
          <a:p>
            <a:r>
              <a:rPr lang="ja-JP" altLang="en-US" b="1" dirty="0"/>
              <a:t>＜</a:t>
            </a:r>
            <a:r>
              <a:rPr kumimoji="1" lang="ja-JP" altLang="en-US" b="1" dirty="0"/>
              <a:t>今後</a:t>
            </a:r>
            <a:r>
              <a:rPr lang="ja-JP" altLang="en-US" b="1" dirty="0"/>
              <a:t>に向けて＞</a:t>
            </a:r>
            <a:endParaRPr kumimoji="1" lang="ja-JP" altLang="en-US" b="1" dirty="0"/>
          </a:p>
          <a:p>
            <a:r>
              <a:rPr lang="ja-JP" altLang="en-US" sz="1600" b="1" dirty="0"/>
              <a:t>　</a:t>
            </a:r>
            <a:r>
              <a:rPr lang="ja-JP" altLang="en-US" sz="1600" dirty="0"/>
              <a:t>・分かりやすい</a:t>
            </a:r>
            <a:r>
              <a:rPr lang="en-US" altLang="ja-JP" sz="1600" dirty="0"/>
              <a:t>WEB</a:t>
            </a:r>
            <a:r>
              <a:rPr lang="ja-JP" altLang="en-US" sz="1600" dirty="0"/>
              <a:t>更新画面になるよう保険会社に働きかけ、</a:t>
            </a:r>
            <a:endParaRPr lang="en-US" altLang="ja-JP" sz="1600" dirty="0"/>
          </a:p>
          <a:p>
            <a:r>
              <a:rPr lang="ja-JP" altLang="en-US" sz="1600" dirty="0"/>
              <a:t>　 合わせて</a:t>
            </a:r>
            <a:r>
              <a:rPr kumimoji="1" lang="ja-JP" altLang="en-US" sz="1600" dirty="0"/>
              <a:t>分かりやすいご案内方法、</a:t>
            </a:r>
            <a:r>
              <a:rPr lang="ja-JP" altLang="en-US" sz="1600" dirty="0"/>
              <a:t>電話での対応</a:t>
            </a:r>
            <a:r>
              <a:rPr kumimoji="1" lang="ja-JP" altLang="en-US" sz="1600" dirty="0"/>
              <a:t>などに</a:t>
            </a:r>
            <a:endParaRPr kumimoji="1" lang="en-US" altLang="ja-JP" sz="1600" dirty="0"/>
          </a:p>
          <a:p>
            <a:r>
              <a:rPr lang="ja-JP" altLang="en-US" sz="1600" dirty="0"/>
              <a:t>　 </a:t>
            </a:r>
            <a:r>
              <a:rPr kumimoji="1" lang="ja-JP" altLang="en-US" sz="1600" dirty="0"/>
              <a:t>ついて検討</a:t>
            </a:r>
            <a:r>
              <a:rPr lang="ja-JP" altLang="en-US" sz="1600" dirty="0"/>
              <a:t>いたしてまいります</a:t>
            </a:r>
            <a:r>
              <a:rPr kumimoji="1" lang="ja-JP" altLang="en-US" sz="1600" dirty="0"/>
              <a:t>。</a:t>
            </a:r>
            <a:endParaRPr kumimoji="1" lang="en-US" altLang="ja-JP" sz="1600" dirty="0"/>
          </a:p>
        </p:txBody>
      </p:sp>
    </p:spTree>
    <p:extLst>
      <p:ext uri="{BB962C8B-B14F-4D97-AF65-F5344CB8AC3E}">
        <p14:creationId xmlns:p14="http://schemas.microsoft.com/office/powerpoint/2010/main" val="862265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AC3963-585B-42B4-A72B-B202923742B0}"/>
              </a:ext>
            </a:extLst>
          </p:cNvPr>
          <p:cNvSpPr>
            <a:spLocks noGrp="1"/>
          </p:cNvSpPr>
          <p:nvPr>
            <p:ph type="title"/>
          </p:nvPr>
        </p:nvSpPr>
        <p:spPr/>
        <p:txBody>
          <a:bodyPr>
            <a:normAutofit/>
          </a:bodyPr>
          <a:lstStyle/>
          <a:p>
            <a:r>
              <a:rPr lang="ja-JP" altLang="en-US" sz="2800" dirty="0"/>
              <a:t>お客様満足度向上への取り組み</a:t>
            </a:r>
            <a:r>
              <a:rPr lang="en-US" altLang="ja-JP" sz="2800" dirty="0"/>
              <a:t>(2)</a:t>
            </a:r>
            <a:r>
              <a:rPr lang="ja-JP" altLang="en-US" sz="2800" dirty="0"/>
              <a:t>　</a:t>
            </a:r>
            <a:endParaRPr kumimoji="1" lang="ja-JP" altLang="en-US" sz="2800" b="0" dirty="0"/>
          </a:p>
        </p:txBody>
      </p:sp>
      <p:sp>
        <p:nvSpPr>
          <p:cNvPr id="6" name="スライド番号プレースホルダー 5">
            <a:extLst>
              <a:ext uri="{FF2B5EF4-FFF2-40B4-BE49-F238E27FC236}">
                <a16:creationId xmlns:a16="http://schemas.microsoft.com/office/drawing/2014/main" id="{3D0EB74F-FF68-4A0E-9A17-DAAF49B79C07}"/>
              </a:ext>
            </a:extLst>
          </p:cNvPr>
          <p:cNvSpPr>
            <a:spLocks noGrp="1"/>
          </p:cNvSpPr>
          <p:nvPr>
            <p:ph type="sldNum" sz="quarter" idx="4"/>
          </p:nvPr>
        </p:nvSpPr>
        <p:spPr>
          <a:xfrm>
            <a:off x="7012800" y="6526415"/>
            <a:ext cx="2131200" cy="183600"/>
          </a:xfrm>
        </p:spPr>
        <p:txBody>
          <a:bodyPr/>
          <a:lstStyle/>
          <a:p>
            <a:fld id="{72A98194-5DC2-436A-AA23-87554DAA05F1}" type="slidenum">
              <a:rPr lang="ja-JP" altLang="en-US" sz="1800" smtClean="0"/>
              <a:pPr/>
              <a:t>4</a:t>
            </a:fld>
            <a:endParaRPr lang="ja-JP" altLang="en-US" sz="1800" dirty="0"/>
          </a:p>
        </p:txBody>
      </p:sp>
      <p:sp>
        <p:nvSpPr>
          <p:cNvPr id="3" name="テキスト ボックス 2">
            <a:extLst>
              <a:ext uri="{FF2B5EF4-FFF2-40B4-BE49-F238E27FC236}">
                <a16:creationId xmlns:a16="http://schemas.microsoft.com/office/drawing/2014/main" id="{BB350E30-CE3D-4047-AFE9-022308FA8108}"/>
              </a:ext>
            </a:extLst>
          </p:cNvPr>
          <p:cNvSpPr txBox="1"/>
          <p:nvPr/>
        </p:nvSpPr>
        <p:spPr>
          <a:xfrm>
            <a:off x="523460" y="1354818"/>
            <a:ext cx="8371435" cy="1200329"/>
          </a:xfrm>
          <a:prstGeom prst="rect">
            <a:avLst/>
          </a:prstGeom>
          <a:solidFill>
            <a:schemeClr val="accent3">
              <a:lumMod val="20000"/>
              <a:lumOff val="80000"/>
            </a:schemeClr>
          </a:solidFill>
          <a:ln>
            <a:solidFill>
              <a:schemeClr val="tx1"/>
            </a:solidFill>
          </a:ln>
        </p:spPr>
        <p:txBody>
          <a:bodyPr wrap="square" rtlCol="0">
            <a:spAutoFit/>
          </a:bodyPr>
          <a:lstStyle/>
          <a:p>
            <a:r>
              <a:rPr lang="ja-JP" altLang="en-US" dirty="0"/>
              <a:t>　お客様から選ばれ、評価をいただいているひとつの基準と考えております。</a:t>
            </a:r>
          </a:p>
          <a:p>
            <a:r>
              <a:rPr lang="ja-JP" altLang="en-US" dirty="0"/>
              <a:t>　　　　　　　　　　</a:t>
            </a:r>
            <a:r>
              <a:rPr kumimoji="1" lang="ja-JP" altLang="en-US" dirty="0"/>
              <a:t>　　　　　　　</a:t>
            </a:r>
            <a:endParaRPr lang="ja-JP" altLang="en-US" dirty="0">
              <a:solidFill>
                <a:srgbClr val="FF0000"/>
              </a:solidFill>
            </a:endParaRPr>
          </a:p>
          <a:p>
            <a:endParaRPr kumimoji="1" lang="ja-JP" altLang="en-US" dirty="0">
              <a:solidFill>
                <a:srgbClr val="FF0000"/>
              </a:solidFill>
            </a:endParaRPr>
          </a:p>
          <a:p>
            <a:endParaRPr kumimoji="1" lang="ja-JP" altLang="en-US" dirty="0">
              <a:solidFill>
                <a:srgbClr val="FF0000"/>
              </a:solidFill>
            </a:endParaRPr>
          </a:p>
        </p:txBody>
      </p:sp>
      <p:graphicFrame>
        <p:nvGraphicFramePr>
          <p:cNvPr id="4" name="表 4">
            <a:extLst>
              <a:ext uri="{FF2B5EF4-FFF2-40B4-BE49-F238E27FC236}">
                <a16:creationId xmlns:a16="http://schemas.microsoft.com/office/drawing/2014/main" id="{4A945216-7C14-4EAB-8D74-CB0DF220B8FA}"/>
              </a:ext>
            </a:extLst>
          </p:cNvPr>
          <p:cNvGraphicFramePr>
            <a:graphicFrameLocks noGrp="1"/>
          </p:cNvGraphicFramePr>
          <p:nvPr>
            <p:extLst>
              <p:ext uri="{D42A27DB-BD31-4B8C-83A1-F6EECF244321}">
                <p14:modId xmlns:p14="http://schemas.microsoft.com/office/powerpoint/2010/main" val="374000572"/>
              </p:ext>
            </p:extLst>
          </p:nvPr>
        </p:nvGraphicFramePr>
        <p:xfrm>
          <a:off x="1524000" y="1765485"/>
          <a:ext cx="6096000" cy="741680"/>
        </p:xfrm>
        <a:graphic>
          <a:graphicData uri="http://schemas.openxmlformats.org/drawingml/2006/table">
            <a:tbl>
              <a:tblPr firstRow="1" bandRow="1">
                <a:tableStyleId>{7DF18680-E054-41AD-8BC1-D1AEF772440D}</a:tableStyleId>
              </a:tblPr>
              <a:tblGrid>
                <a:gridCol w="3048000">
                  <a:extLst>
                    <a:ext uri="{9D8B030D-6E8A-4147-A177-3AD203B41FA5}">
                      <a16:colId xmlns:a16="http://schemas.microsoft.com/office/drawing/2014/main" val="3388696548"/>
                    </a:ext>
                  </a:extLst>
                </a:gridCol>
                <a:gridCol w="3048000">
                  <a:extLst>
                    <a:ext uri="{9D8B030D-6E8A-4147-A177-3AD203B41FA5}">
                      <a16:colId xmlns:a16="http://schemas.microsoft.com/office/drawing/2014/main" val="1425724495"/>
                    </a:ext>
                  </a:extLst>
                </a:gridCol>
              </a:tblGrid>
              <a:tr h="370840">
                <a:tc>
                  <a:txBody>
                    <a:bodyPr/>
                    <a:lstStyle/>
                    <a:p>
                      <a:pPr algn="ctr"/>
                      <a:r>
                        <a:rPr kumimoji="1" lang="en-US" altLang="ja-JP" dirty="0"/>
                        <a:t>2023</a:t>
                      </a:r>
                      <a:r>
                        <a:rPr kumimoji="1" lang="ja-JP" altLang="en-US" dirty="0"/>
                        <a:t>年</a:t>
                      </a:r>
                      <a:r>
                        <a:rPr kumimoji="1" lang="en-US" altLang="ja-JP" dirty="0"/>
                        <a:t>3</a:t>
                      </a:r>
                      <a:r>
                        <a:rPr kumimoji="1" lang="ja-JP" altLang="en-US" dirty="0"/>
                        <a:t>月</a:t>
                      </a:r>
                    </a:p>
                  </a:txBody>
                  <a:tcPr/>
                </a:tc>
                <a:tc>
                  <a:txBody>
                    <a:bodyPr/>
                    <a:lstStyle/>
                    <a:p>
                      <a:pPr algn="ctr"/>
                      <a:r>
                        <a:rPr kumimoji="1" lang="en-US" altLang="ja-JP" dirty="0"/>
                        <a:t>2024</a:t>
                      </a:r>
                      <a:r>
                        <a:rPr kumimoji="1" lang="ja-JP" altLang="en-US" dirty="0"/>
                        <a:t>年</a:t>
                      </a:r>
                      <a:r>
                        <a:rPr kumimoji="1" lang="en-US" altLang="ja-JP" dirty="0"/>
                        <a:t>3</a:t>
                      </a:r>
                      <a:r>
                        <a:rPr kumimoji="1" lang="ja-JP" altLang="en-US" dirty="0"/>
                        <a:t>月</a:t>
                      </a:r>
                    </a:p>
                  </a:txBody>
                  <a:tcPr/>
                </a:tc>
                <a:extLst>
                  <a:ext uri="{0D108BD9-81ED-4DB2-BD59-A6C34878D82A}">
                    <a16:rowId xmlns:a16="http://schemas.microsoft.com/office/drawing/2014/main" val="1400251914"/>
                  </a:ext>
                </a:extLst>
              </a:tr>
              <a:tr h="370840">
                <a:tc>
                  <a:txBody>
                    <a:bodyPr/>
                    <a:lstStyle/>
                    <a:p>
                      <a:pPr algn="ctr"/>
                      <a:r>
                        <a:rPr kumimoji="1" lang="en-US" altLang="ja-JP" dirty="0"/>
                        <a:t>123,820</a:t>
                      </a:r>
                      <a:r>
                        <a:rPr kumimoji="1" lang="ja-JP" altLang="en-US" dirty="0"/>
                        <a:t>件</a:t>
                      </a:r>
                    </a:p>
                  </a:txBody>
                  <a:tcPr/>
                </a:tc>
                <a:tc>
                  <a:txBody>
                    <a:bodyPr/>
                    <a:lstStyle/>
                    <a:p>
                      <a:pPr algn="ctr"/>
                      <a:r>
                        <a:rPr kumimoji="1" lang="en-US" altLang="ja-JP" dirty="0">
                          <a:solidFill>
                            <a:schemeClr val="tx1"/>
                          </a:solidFill>
                        </a:rPr>
                        <a:t>123,733</a:t>
                      </a:r>
                      <a:r>
                        <a:rPr kumimoji="1" lang="ja-JP" altLang="en-US" dirty="0">
                          <a:solidFill>
                            <a:schemeClr val="tx1"/>
                          </a:solidFill>
                        </a:rPr>
                        <a:t>件 </a:t>
                      </a:r>
                      <a:r>
                        <a:rPr kumimoji="1" lang="en-US" altLang="ja-JP" sz="1100" dirty="0">
                          <a:solidFill>
                            <a:schemeClr val="tx1"/>
                          </a:solidFill>
                        </a:rPr>
                        <a:t>(</a:t>
                      </a:r>
                      <a:r>
                        <a:rPr kumimoji="1" lang="ja-JP" altLang="en-US" sz="1100" dirty="0">
                          <a:solidFill>
                            <a:schemeClr val="tx1"/>
                          </a:solidFill>
                        </a:rPr>
                        <a:t>▲</a:t>
                      </a:r>
                      <a:r>
                        <a:rPr kumimoji="1" lang="en-US" altLang="ja-JP" sz="1100" dirty="0">
                          <a:solidFill>
                            <a:schemeClr val="tx1"/>
                          </a:solidFill>
                        </a:rPr>
                        <a:t>87)</a:t>
                      </a:r>
                      <a:endParaRPr kumimoji="1" lang="ja-JP" altLang="en-US" sz="1100" dirty="0">
                        <a:solidFill>
                          <a:schemeClr val="tx1"/>
                        </a:solidFill>
                      </a:endParaRPr>
                    </a:p>
                  </a:txBody>
                  <a:tcPr/>
                </a:tc>
                <a:extLst>
                  <a:ext uri="{0D108BD9-81ED-4DB2-BD59-A6C34878D82A}">
                    <a16:rowId xmlns:a16="http://schemas.microsoft.com/office/drawing/2014/main" val="3385659106"/>
                  </a:ext>
                </a:extLst>
              </a:tr>
            </a:tbl>
          </a:graphicData>
        </a:graphic>
      </p:graphicFrame>
      <p:sp>
        <p:nvSpPr>
          <p:cNvPr id="5" name="正方形/長方形 4">
            <a:extLst>
              <a:ext uri="{FF2B5EF4-FFF2-40B4-BE49-F238E27FC236}">
                <a16:creationId xmlns:a16="http://schemas.microsoft.com/office/drawing/2014/main" id="{ACDE1712-0858-4F9B-B079-46A18CAE34C0}"/>
              </a:ext>
            </a:extLst>
          </p:cNvPr>
          <p:cNvSpPr/>
          <p:nvPr/>
        </p:nvSpPr>
        <p:spPr>
          <a:xfrm>
            <a:off x="3759301" y="3318627"/>
            <a:ext cx="5135594" cy="3477875"/>
          </a:xfrm>
          <a:prstGeom prst="rect">
            <a:avLst/>
          </a:prstGeom>
          <a:solidFill>
            <a:schemeClr val="accent5">
              <a:lumMod val="20000"/>
              <a:lumOff val="80000"/>
            </a:schemeClr>
          </a:solidFill>
          <a:ln>
            <a:solidFill>
              <a:schemeClr val="tx1"/>
            </a:solidFill>
          </a:ln>
        </p:spPr>
        <p:txBody>
          <a:bodyPr wrap="square">
            <a:spAutoFit/>
          </a:bodyPr>
          <a:lstStyle/>
          <a:p>
            <a:r>
              <a:rPr lang="ja-JP" altLang="en-US" sz="2000" b="1" dirty="0"/>
              <a:t>　　　　　　　＜今後に向けて＞</a:t>
            </a:r>
            <a:endParaRPr lang="en-US" altLang="ja-JP" sz="2000" b="1" dirty="0"/>
          </a:p>
          <a:p>
            <a:endParaRPr lang="ja-JP" altLang="en-US" sz="2000" b="1" dirty="0"/>
          </a:p>
          <a:p>
            <a:r>
              <a:rPr lang="ja-JP" altLang="en-US" dirty="0"/>
              <a:t>幅広い商品のご提供とタイムリーなご案内を行うことで、</a:t>
            </a:r>
            <a:r>
              <a:rPr lang="ja-JP" altLang="en-US" b="1" u="sng" dirty="0"/>
              <a:t>お客様の更なる安心のお手伝い</a:t>
            </a:r>
            <a:r>
              <a:rPr lang="ja-JP" altLang="en-US" dirty="0"/>
              <a:t>をさせていただきます。</a:t>
            </a:r>
          </a:p>
          <a:p>
            <a:r>
              <a:rPr lang="ja-JP" altLang="en-US" dirty="0"/>
              <a:t>　　　　　　　　　</a:t>
            </a:r>
          </a:p>
          <a:p>
            <a:r>
              <a:rPr lang="ja-JP" altLang="en-US" dirty="0"/>
              <a:t>　　</a:t>
            </a:r>
            <a:endParaRPr lang="en-US" altLang="ja-JP" dirty="0"/>
          </a:p>
          <a:p>
            <a:r>
              <a:rPr lang="ja-JP" altLang="en-US" dirty="0"/>
              <a:t>「お客様本位の業務運営」を軸とし、各種アンケートを</a:t>
            </a:r>
          </a:p>
          <a:p>
            <a:r>
              <a:rPr lang="ja-JP" altLang="en-US" dirty="0"/>
              <a:t>実施させていただくなどしてこまめな情報収集を行い、</a:t>
            </a:r>
          </a:p>
          <a:p>
            <a:r>
              <a:rPr lang="ja-JP" altLang="en-US" b="1" dirty="0"/>
              <a:t>お客様ニーズに沿った商品ラインアップ</a:t>
            </a:r>
            <a:r>
              <a:rPr lang="ja-JP" altLang="en-US" dirty="0"/>
              <a:t>の更なる充実</a:t>
            </a:r>
            <a:endParaRPr lang="en-US" altLang="ja-JP" dirty="0"/>
          </a:p>
          <a:p>
            <a:r>
              <a:rPr lang="ja-JP" altLang="en-US" dirty="0"/>
              <a:t>を継続してまいります。</a:t>
            </a:r>
            <a:endParaRPr lang="en-US" altLang="ja-JP" dirty="0"/>
          </a:p>
          <a:p>
            <a:r>
              <a:rPr lang="ja-JP" altLang="en-US" dirty="0"/>
              <a:t>併せて、今後もお一人お一人に</a:t>
            </a:r>
            <a:r>
              <a:rPr lang="ja-JP" altLang="en-US" b="1" dirty="0"/>
              <a:t>最適な商品をご提案</a:t>
            </a:r>
            <a:r>
              <a:rPr lang="ja-JP" altLang="en-US" dirty="0"/>
              <a:t>させていただきます。</a:t>
            </a:r>
            <a:endParaRPr lang="en-US" altLang="ja-JP" dirty="0"/>
          </a:p>
        </p:txBody>
      </p:sp>
      <p:graphicFrame>
        <p:nvGraphicFramePr>
          <p:cNvPr id="7" name="グラフ 6">
            <a:extLst>
              <a:ext uri="{FF2B5EF4-FFF2-40B4-BE49-F238E27FC236}">
                <a16:creationId xmlns:a16="http://schemas.microsoft.com/office/drawing/2014/main" id="{59256C86-394F-45C3-B05E-5037BDD03B1D}"/>
              </a:ext>
            </a:extLst>
          </p:cNvPr>
          <p:cNvGraphicFramePr/>
          <p:nvPr>
            <p:extLst>
              <p:ext uri="{D42A27DB-BD31-4B8C-83A1-F6EECF244321}">
                <p14:modId xmlns:p14="http://schemas.microsoft.com/office/powerpoint/2010/main" val="3475819976"/>
              </p:ext>
            </p:extLst>
          </p:nvPr>
        </p:nvGraphicFramePr>
        <p:xfrm>
          <a:off x="292302" y="3318626"/>
          <a:ext cx="3310658" cy="3477875"/>
        </p:xfrm>
        <a:graphic>
          <a:graphicData uri="http://schemas.openxmlformats.org/drawingml/2006/chart">
            <c:chart xmlns:c="http://schemas.openxmlformats.org/drawingml/2006/chart" xmlns:r="http://schemas.openxmlformats.org/officeDocument/2006/relationships" r:id="rId2"/>
          </a:graphicData>
        </a:graphic>
      </p:graphicFrame>
      <p:sp>
        <p:nvSpPr>
          <p:cNvPr id="9" name="矢印: 下 8">
            <a:extLst>
              <a:ext uri="{FF2B5EF4-FFF2-40B4-BE49-F238E27FC236}">
                <a16:creationId xmlns:a16="http://schemas.microsoft.com/office/drawing/2014/main" id="{6EA9AB53-7A08-4B76-8288-9D3A748CF8E5}"/>
              </a:ext>
            </a:extLst>
          </p:cNvPr>
          <p:cNvSpPr/>
          <p:nvPr/>
        </p:nvSpPr>
        <p:spPr>
          <a:xfrm>
            <a:off x="5969290" y="4589492"/>
            <a:ext cx="357808" cy="441412"/>
          </a:xfrm>
          <a:prstGeom prst="down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93B527A1-2B31-4925-B75B-0B24E6294F71}"/>
              </a:ext>
            </a:extLst>
          </p:cNvPr>
          <p:cNvSpPr/>
          <p:nvPr/>
        </p:nvSpPr>
        <p:spPr>
          <a:xfrm>
            <a:off x="329237" y="942146"/>
            <a:ext cx="5104154"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②保有契約件数　</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在職者＋退職者の契約件数</a:t>
            </a:r>
            <a:r>
              <a:rPr lang="en-US" altLang="ja-JP" sz="1400" b="1" dirty="0">
                <a:latin typeface="Meiryo UI" panose="020B0604030504040204" pitchFamily="50" charset="-128"/>
                <a:ea typeface="Meiryo UI" panose="020B0604030504040204" pitchFamily="50" charset="-128"/>
              </a:rPr>
              <a:t>)</a:t>
            </a:r>
            <a:endParaRPr lang="ja-JP" altLang="en-US" sz="1400" b="1" dirty="0"/>
          </a:p>
        </p:txBody>
      </p:sp>
      <p:sp>
        <p:nvSpPr>
          <p:cNvPr id="11" name="テキスト ボックス 10">
            <a:extLst>
              <a:ext uri="{FF2B5EF4-FFF2-40B4-BE49-F238E27FC236}">
                <a16:creationId xmlns:a16="http://schemas.microsoft.com/office/drawing/2014/main" id="{3643DAD5-0469-E55C-A121-57A6B81FDE46}"/>
              </a:ext>
            </a:extLst>
          </p:cNvPr>
          <p:cNvSpPr txBox="1"/>
          <p:nvPr/>
        </p:nvSpPr>
        <p:spPr>
          <a:xfrm>
            <a:off x="99769" y="2627260"/>
            <a:ext cx="8944462" cy="584775"/>
          </a:xfrm>
          <a:prstGeom prst="rect">
            <a:avLst/>
          </a:prstGeom>
          <a:noFill/>
        </p:spPr>
        <p:txBody>
          <a:bodyPr wrap="square" rtlCol="0">
            <a:spAutoFit/>
          </a:bodyPr>
          <a:lstStyle/>
          <a:p>
            <a:r>
              <a:rPr kumimoji="1" lang="en-US" altLang="ja-JP" sz="1600" dirty="0"/>
              <a:t>※</a:t>
            </a:r>
            <a:r>
              <a:rPr kumimoji="1" lang="ja-JP" altLang="en-US" sz="1600" dirty="0"/>
              <a:t>保険代理店としてこれらの商品販売を通し、商品を販売する保険会社から代理店手数料を受領しています</a:t>
            </a:r>
            <a:endParaRPr kumimoji="1" lang="en-US" altLang="ja-JP" sz="1600" dirty="0"/>
          </a:p>
          <a:p>
            <a:r>
              <a:rPr lang="ja-JP" altLang="en-US" sz="1600" dirty="0"/>
              <a:t>　 また「リコーグループ生命保険」で、お客様がご負担される制度運営費などを、パンフレットに開示しています</a:t>
            </a:r>
            <a:endParaRPr kumimoji="1" lang="ja-JP" altLang="en-US" sz="1600" dirty="0"/>
          </a:p>
        </p:txBody>
      </p:sp>
    </p:spTree>
    <p:extLst>
      <p:ext uri="{BB962C8B-B14F-4D97-AF65-F5344CB8AC3E}">
        <p14:creationId xmlns:p14="http://schemas.microsoft.com/office/powerpoint/2010/main" val="1986097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AC3963-585B-42B4-A72B-B202923742B0}"/>
              </a:ext>
            </a:extLst>
          </p:cNvPr>
          <p:cNvSpPr>
            <a:spLocks noGrp="1"/>
          </p:cNvSpPr>
          <p:nvPr>
            <p:ph type="title"/>
          </p:nvPr>
        </p:nvSpPr>
        <p:spPr/>
        <p:txBody>
          <a:bodyPr>
            <a:normAutofit/>
          </a:bodyPr>
          <a:lstStyle/>
          <a:p>
            <a:r>
              <a:rPr lang="ja-JP" altLang="en-US" sz="2800" dirty="0"/>
              <a:t>お客様満足度向上への取り組み</a:t>
            </a:r>
            <a:r>
              <a:rPr lang="en-US" altLang="ja-JP" sz="2800" dirty="0"/>
              <a:t>(3)</a:t>
            </a:r>
            <a:r>
              <a:rPr lang="ja-JP" altLang="en-US" sz="2800" dirty="0"/>
              <a:t>　</a:t>
            </a:r>
            <a:endParaRPr kumimoji="1" lang="ja-JP" altLang="en-US" sz="2800" b="0" dirty="0"/>
          </a:p>
        </p:txBody>
      </p:sp>
      <p:sp>
        <p:nvSpPr>
          <p:cNvPr id="6" name="スライド番号プレースホルダー 5">
            <a:extLst>
              <a:ext uri="{FF2B5EF4-FFF2-40B4-BE49-F238E27FC236}">
                <a16:creationId xmlns:a16="http://schemas.microsoft.com/office/drawing/2014/main" id="{3D0EB74F-FF68-4A0E-9A17-DAAF49B79C07}"/>
              </a:ext>
            </a:extLst>
          </p:cNvPr>
          <p:cNvSpPr>
            <a:spLocks noGrp="1"/>
          </p:cNvSpPr>
          <p:nvPr>
            <p:ph type="sldNum" sz="quarter" idx="4"/>
          </p:nvPr>
        </p:nvSpPr>
        <p:spPr>
          <a:xfrm>
            <a:off x="7012800" y="6512400"/>
            <a:ext cx="2131200" cy="183600"/>
          </a:xfrm>
        </p:spPr>
        <p:txBody>
          <a:bodyPr/>
          <a:lstStyle/>
          <a:p>
            <a:fld id="{72A98194-5DC2-436A-AA23-87554DAA05F1}" type="slidenum">
              <a:rPr lang="ja-JP" altLang="en-US" sz="1800" smtClean="0"/>
              <a:pPr/>
              <a:t>5</a:t>
            </a:fld>
            <a:endParaRPr lang="ja-JP" altLang="en-US" sz="1800"/>
          </a:p>
        </p:txBody>
      </p:sp>
      <p:sp>
        <p:nvSpPr>
          <p:cNvPr id="3" name="テキスト ボックス 2">
            <a:extLst>
              <a:ext uri="{FF2B5EF4-FFF2-40B4-BE49-F238E27FC236}">
                <a16:creationId xmlns:a16="http://schemas.microsoft.com/office/drawing/2014/main" id="{EDDCCB38-F409-4D78-B4F2-9B2C1EB58B2C}"/>
              </a:ext>
            </a:extLst>
          </p:cNvPr>
          <p:cNvSpPr txBox="1"/>
          <p:nvPr/>
        </p:nvSpPr>
        <p:spPr>
          <a:xfrm>
            <a:off x="345285" y="1390886"/>
            <a:ext cx="8463752" cy="1200329"/>
          </a:xfrm>
          <a:prstGeom prst="rect">
            <a:avLst/>
          </a:prstGeom>
          <a:solidFill>
            <a:schemeClr val="accent3">
              <a:lumMod val="20000"/>
              <a:lumOff val="80000"/>
            </a:schemeClr>
          </a:solidFill>
          <a:ln>
            <a:solidFill>
              <a:schemeClr val="tx1"/>
            </a:solidFill>
          </a:ln>
        </p:spPr>
        <p:txBody>
          <a:bodyPr wrap="square" rtlCol="0">
            <a:spAutoFit/>
          </a:bodyPr>
          <a:lstStyle/>
          <a:p>
            <a:r>
              <a:rPr lang="ja-JP" altLang="en-US" dirty="0"/>
              <a:t>保有契約件数と同様にご契約を満期日にて更新され、引き続きご継続いただいていることは、お客様から評価をいただいている表れだと考えております。</a:t>
            </a:r>
          </a:p>
          <a:p>
            <a:r>
              <a:rPr lang="ja-JP" altLang="en-US" dirty="0"/>
              <a:t>当社の損害保険商品の中で最もお取り扱いの多い自動車保険について、その実績を</a:t>
            </a:r>
            <a:endParaRPr lang="en-US" altLang="ja-JP" dirty="0"/>
          </a:p>
          <a:p>
            <a:r>
              <a:rPr lang="ja-JP" altLang="en-US" dirty="0"/>
              <a:t>お知らせいたします。</a:t>
            </a:r>
            <a:endParaRPr lang="en-US" altLang="ja-JP" dirty="0"/>
          </a:p>
        </p:txBody>
      </p:sp>
      <p:sp>
        <p:nvSpPr>
          <p:cNvPr id="5" name="テキスト ボックス 4">
            <a:extLst>
              <a:ext uri="{FF2B5EF4-FFF2-40B4-BE49-F238E27FC236}">
                <a16:creationId xmlns:a16="http://schemas.microsoft.com/office/drawing/2014/main" id="{2A714CF9-61B2-49E8-8089-EBA567ACE39C}"/>
              </a:ext>
            </a:extLst>
          </p:cNvPr>
          <p:cNvSpPr txBox="1"/>
          <p:nvPr/>
        </p:nvSpPr>
        <p:spPr>
          <a:xfrm>
            <a:off x="345285" y="2866709"/>
            <a:ext cx="4237038" cy="1477328"/>
          </a:xfrm>
          <a:prstGeom prst="rect">
            <a:avLst/>
          </a:prstGeom>
          <a:solidFill>
            <a:schemeClr val="accent6">
              <a:lumMod val="40000"/>
              <a:lumOff val="60000"/>
            </a:schemeClr>
          </a:solidFill>
          <a:ln>
            <a:solidFill>
              <a:schemeClr val="tx1"/>
            </a:solidFill>
          </a:ln>
        </p:spPr>
        <p:txBody>
          <a:bodyPr wrap="square" rtlCol="0">
            <a:spAutoFit/>
          </a:bodyPr>
          <a:lstStyle/>
          <a:p>
            <a:r>
              <a:rPr kumimoji="1" lang="ja-JP" altLang="en-US" b="1" dirty="0"/>
              <a:t>自動車保険　全国契約継続率　実績</a:t>
            </a:r>
          </a:p>
          <a:p>
            <a:endParaRPr lang="ja-JP" altLang="en-US" dirty="0"/>
          </a:p>
          <a:p>
            <a:endParaRPr kumimoji="1" lang="ja-JP" altLang="en-US" dirty="0"/>
          </a:p>
          <a:p>
            <a:endParaRPr lang="ja-JP" altLang="en-US" dirty="0"/>
          </a:p>
          <a:p>
            <a:endParaRPr kumimoji="1" lang="ja-JP" altLang="en-US" dirty="0"/>
          </a:p>
        </p:txBody>
      </p:sp>
      <p:graphicFrame>
        <p:nvGraphicFramePr>
          <p:cNvPr id="7" name="表 7">
            <a:extLst>
              <a:ext uri="{FF2B5EF4-FFF2-40B4-BE49-F238E27FC236}">
                <a16:creationId xmlns:a16="http://schemas.microsoft.com/office/drawing/2014/main" id="{A6D595D1-D4E4-45FB-9A9F-B30A41AB5A7F}"/>
              </a:ext>
            </a:extLst>
          </p:cNvPr>
          <p:cNvGraphicFramePr>
            <a:graphicFrameLocks noGrp="1"/>
          </p:cNvGraphicFramePr>
          <p:nvPr>
            <p:extLst>
              <p:ext uri="{D42A27DB-BD31-4B8C-83A1-F6EECF244321}">
                <p14:modId xmlns:p14="http://schemas.microsoft.com/office/powerpoint/2010/main" val="625023546"/>
              </p:ext>
            </p:extLst>
          </p:nvPr>
        </p:nvGraphicFramePr>
        <p:xfrm>
          <a:off x="489004" y="3397140"/>
          <a:ext cx="3972935" cy="741680"/>
        </p:xfrm>
        <a:graphic>
          <a:graphicData uri="http://schemas.openxmlformats.org/drawingml/2006/table">
            <a:tbl>
              <a:tblPr firstRow="1" bandRow="1">
                <a:tableStyleId>{21E4AEA4-8DFA-4A89-87EB-49C32662AFE0}</a:tableStyleId>
              </a:tblPr>
              <a:tblGrid>
                <a:gridCol w="1417934">
                  <a:extLst>
                    <a:ext uri="{9D8B030D-6E8A-4147-A177-3AD203B41FA5}">
                      <a16:colId xmlns:a16="http://schemas.microsoft.com/office/drawing/2014/main" val="2765000580"/>
                    </a:ext>
                  </a:extLst>
                </a:gridCol>
                <a:gridCol w="1457739">
                  <a:extLst>
                    <a:ext uri="{9D8B030D-6E8A-4147-A177-3AD203B41FA5}">
                      <a16:colId xmlns:a16="http://schemas.microsoft.com/office/drawing/2014/main" val="2073431324"/>
                    </a:ext>
                  </a:extLst>
                </a:gridCol>
                <a:gridCol w="1097262">
                  <a:extLst>
                    <a:ext uri="{9D8B030D-6E8A-4147-A177-3AD203B41FA5}">
                      <a16:colId xmlns:a16="http://schemas.microsoft.com/office/drawing/2014/main" val="2175289118"/>
                    </a:ext>
                  </a:extLst>
                </a:gridCol>
              </a:tblGrid>
              <a:tr h="370840">
                <a:tc>
                  <a:txBody>
                    <a:bodyPr/>
                    <a:lstStyle/>
                    <a:p>
                      <a:pPr algn="ctr"/>
                      <a:r>
                        <a:rPr kumimoji="1" lang="en-US" altLang="ja-JP" dirty="0"/>
                        <a:t>2023</a:t>
                      </a:r>
                      <a:r>
                        <a:rPr kumimoji="1" lang="ja-JP" altLang="en-US" dirty="0"/>
                        <a:t>年</a:t>
                      </a:r>
                      <a:r>
                        <a:rPr kumimoji="1" lang="en-US" altLang="ja-JP" dirty="0"/>
                        <a:t>3</a:t>
                      </a:r>
                      <a:r>
                        <a:rPr kumimoji="1" lang="ja-JP" altLang="en-US" dirty="0"/>
                        <a:t>月</a:t>
                      </a:r>
                    </a:p>
                  </a:txBody>
                  <a:tcPr/>
                </a:tc>
                <a:tc>
                  <a:txBody>
                    <a:bodyPr/>
                    <a:lstStyle/>
                    <a:p>
                      <a:pPr algn="ctr"/>
                      <a:r>
                        <a:rPr kumimoji="1" lang="en-US" altLang="ja-JP" dirty="0"/>
                        <a:t>2024</a:t>
                      </a:r>
                      <a:r>
                        <a:rPr kumimoji="1" lang="ja-JP" altLang="en-US" dirty="0"/>
                        <a:t>年</a:t>
                      </a:r>
                      <a:r>
                        <a:rPr kumimoji="1" lang="en-US" altLang="ja-JP" dirty="0"/>
                        <a:t>3</a:t>
                      </a:r>
                      <a:r>
                        <a:rPr kumimoji="1" lang="ja-JP" altLang="en-US" dirty="0"/>
                        <a:t>月</a:t>
                      </a:r>
                    </a:p>
                  </a:txBody>
                  <a:tcPr/>
                </a:tc>
                <a:tc>
                  <a:txBody>
                    <a:bodyPr/>
                    <a:lstStyle/>
                    <a:p>
                      <a:pPr algn="ctr"/>
                      <a:r>
                        <a:rPr kumimoji="1" lang="ja-JP" altLang="en-US" dirty="0"/>
                        <a:t>増加率</a:t>
                      </a:r>
                    </a:p>
                  </a:txBody>
                  <a:tcPr/>
                </a:tc>
                <a:extLst>
                  <a:ext uri="{0D108BD9-81ED-4DB2-BD59-A6C34878D82A}">
                    <a16:rowId xmlns:a16="http://schemas.microsoft.com/office/drawing/2014/main" val="351819262"/>
                  </a:ext>
                </a:extLst>
              </a:tr>
              <a:tr h="370840">
                <a:tc>
                  <a:txBody>
                    <a:bodyPr/>
                    <a:lstStyle/>
                    <a:p>
                      <a:pPr algn="ctr"/>
                      <a:r>
                        <a:rPr kumimoji="1" lang="en-US" altLang="ja-JP" dirty="0"/>
                        <a:t>97.0%</a:t>
                      </a:r>
                      <a:endParaRPr kumimoji="1" lang="ja-JP" altLang="en-US" dirty="0"/>
                    </a:p>
                  </a:txBody>
                  <a:tcPr/>
                </a:tc>
                <a:tc>
                  <a:txBody>
                    <a:bodyPr/>
                    <a:lstStyle/>
                    <a:p>
                      <a:pPr algn="ctr"/>
                      <a:r>
                        <a:rPr kumimoji="1" lang="en-US" altLang="ja-JP" dirty="0"/>
                        <a:t>97.0%</a:t>
                      </a:r>
                      <a:endParaRPr kumimoji="1" lang="ja-JP" altLang="en-US" dirty="0"/>
                    </a:p>
                  </a:txBody>
                  <a:tcPr/>
                </a:tc>
                <a:tc>
                  <a:txBody>
                    <a:bodyPr/>
                    <a:lstStyle/>
                    <a:p>
                      <a:pPr algn="ctr"/>
                      <a:r>
                        <a:rPr kumimoji="1" lang="en-US" altLang="ja-JP" dirty="0"/>
                        <a:t>0.0%</a:t>
                      </a:r>
                      <a:endParaRPr kumimoji="1" lang="ja-JP" altLang="en-US" dirty="0"/>
                    </a:p>
                  </a:txBody>
                  <a:tcPr/>
                </a:tc>
                <a:extLst>
                  <a:ext uri="{0D108BD9-81ED-4DB2-BD59-A6C34878D82A}">
                    <a16:rowId xmlns:a16="http://schemas.microsoft.com/office/drawing/2014/main" val="2654427217"/>
                  </a:ext>
                </a:extLst>
              </a:tr>
            </a:tbl>
          </a:graphicData>
        </a:graphic>
      </p:graphicFrame>
      <p:sp>
        <p:nvSpPr>
          <p:cNvPr id="9" name="テキスト ボックス 8">
            <a:extLst>
              <a:ext uri="{FF2B5EF4-FFF2-40B4-BE49-F238E27FC236}">
                <a16:creationId xmlns:a16="http://schemas.microsoft.com/office/drawing/2014/main" id="{C4678177-6B22-4D06-8A66-C3BAA7ADFB82}"/>
              </a:ext>
            </a:extLst>
          </p:cNvPr>
          <p:cNvSpPr txBox="1"/>
          <p:nvPr/>
        </p:nvSpPr>
        <p:spPr>
          <a:xfrm>
            <a:off x="4715720" y="2866709"/>
            <a:ext cx="4082995" cy="1600438"/>
          </a:xfrm>
          <a:prstGeom prst="rect">
            <a:avLst/>
          </a:prstGeom>
          <a:solidFill>
            <a:schemeClr val="accent5">
              <a:lumMod val="20000"/>
              <a:lumOff val="80000"/>
            </a:schemeClr>
          </a:solidFill>
          <a:ln>
            <a:solidFill>
              <a:schemeClr val="tx1"/>
            </a:solidFill>
          </a:ln>
        </p:spPr>
        <p:txBody>
          <a:bodyPr wrap="square" rtlCol="0">
            <a:spAutoFit/>
          </a:bodyPr>
          <a:lstStyle/>
          <a:p>
            <a:r>
              <a:rPr kumimoji="1" lang="ja-JP" altLang="en-US" sz="1600" b="1" dirty="0"/>
              <a:t>＜継続率からの考察＞</a:t>
            </a:r>
            <a:endParaRPr kumimoji="1" lang="en-US" altLang="ja-JP" sz="1600" b="1" dirty="0"/>
          </a:p>
          <a:p>
            <a:r>
              <a:rPr lang="ja-JP" altLang="en-US" sz="1600" dirty="0"/>
              <a:t>過去最高の</a:t>
            </a:r>
            <a:r>
              <a:rPr kumimoji="1" lang="ja-JP" altLang="en-US" sz="1600" dirty="0"/>
              <a:t>高い評価をいただけました。</a:t>
            </a:r>
          </a:p>
          <a:p>
            <a:r>
              <a:rPr lang="ja-JP" altLang="en-US" sz="1600" b="1" dirty="0"/>
              <a:t>＜今後に向けて＞</a:t>
            </a:r>
          </a:p>
          <a:p>
            <a:r>
              <a:rPr lang="ja-JP" altLang="en-US" sz="1600" dirty="0"/>
              <a:t>この評価を継続いただけるよう、更に</a:t>
            </a:r>
            <a:r>
              <a:rPr lang="ja-JP" altLang="en-US" sz="1600" b="1" dirty="0"/>
              <a:t>お客様の声に耳を傾け</a:t>
            </a:r>
            <a:r>
              <a:rPr lang="ja-JP" altLang="en-US" sz="1600" dirty="0"/>
              <a:t>、サービス向上につながる</a:t>
            </a:r>
            <a:endParaRPr kumimoji="1" lang="en-US" altLang="ja-JP" sz="1600" dirty="0"/>
          </a:p>
          <a:p>
            <a:r>
              <a:rPr kumimoji="1" lang="ja-JP" altLang="en-US" sz="1600" dirty="0"/>
              <a:t>努力を継続いたします</a:t>
            </a:r>
            <a:r>
              <a:rPr kumimoji="1" lang="ja-JP" altLang="en-US" dirty="0"/>
              <a:t>。</a:t>
            </a:r>
          </a:p>
        </p:txBody>
      </p:sp>
      <p:sp>
        <p:nvSpPr>
          <p:cNvPr id="4" name="正方形/長方形 3">
            <a:extLst>
              <a:ext uri="{FF2B5EF4-FFF2-40B4-BE49-F238E27FC236}">
                <a16:creationId xmlns:a16="http://schemas.microsoft.com/office/drawing/2014/main" id="{1E2D6642-D324-4186-B858-7647C3EFEED4}"/>
              </a:ext>
            </a:extLst>
          </p:cNvPr>
          <p:cNvSpPr/>
          <p:nvPr/>
        </p:nvSpPr>
        <p:spPr>
          <a:xfrm>
            <a:off x="397565" y="936171"/>
            <a:ext cx="3313044"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③契約継続率</a:t>
            </a:r>
            <a:r>
              <a:rPr lang="en-US" altLang="ja-JP" sz="2000" b="1" dirty="0"/>
              <a:t>(</a:t>
            </a:r>
            <a:r>
              <a:rPr lang="ja-JP" altLang="en-US" sz="2000" b="1" dirty="0"/>
              <a:t>自動車保険</a:t>
            </a:r>
            <a:r>
              <a:rPr lang="en-US" altLang="ja-JP" sz="2000" b="1" dirty="0"/>
              <a:t>)</a:t>
            </a:r>
            <a:endParaRPr lang="ja-JP" altLang="en-US" sz="2000" b="1" dirty="0"/>
          </a:p>
        </p:txBody>
      </p:sp>
      <p:sp>
        <p:nvSpPr>
          <p:cNvPr id="10" name="テキスト ボックス 9">
            <a:extLst>
              <a:ext uri="{FF2B5EF4-FFF2-40B4-BE49-F238E27FC236}">
                <a16:creationId xmlns:a16="http://schemas.microsoft.com/office/drawing/2014/main" id="{1A34F141-1A0D-9D85-1337-A22CC512CDF1}"/>
              </a:ext>
            </a:extLst>
          </p:cNvPr>
          <p:cNvSpPr txBox="1"/>
          <p:nvPr/>
        </p:nvSpPr>
        <p:spPr>
          <a:xfrm>
            <a:off x="338294" y="4669251"/>
            <a:ext cx="8467411" cy="2031325"/>
          </a:xfrm>
          <a:prstGeom prst="rect">
            <a:avLst/>
          </a:prstGeom>
          <a:solidFill>
            <a:schemeClr val="accent5">
              <a:lumMod val="20000"/>
              <a:lumOff val="80000"/>
            </a:schemeClr>
          </a:solidFill>
          <a:ln>
            <a:solidFill>
              <a:schemeClr val="tx1"/>
            </a:solidFill>
          </a:ln>
        </p:spPr>
        <p:txBody>
          <a:bodyPr wrap="square" rtlCol="0">
            <a:spAutoFit/>
          </a:bodyPr>
          <a:lstStyle/>
          <a:p>
            <a:r>
              <a:rPr kumimoji="1" lang="en-US" altLang="ja-JP" b="1" dirty="0"/>
              <a:t>&lt;</a:t>
            </a:r>
            <a:r>
              <a:rPr kumimoji="1" lang="ja-JP" altLang="en-US" b="1" dirty="0"/>
              <a:t>取り組んだ内容</a:t>
            </a:r>
            <a:r>
              <a:rPr kumimoji="1" lang="en-US" altLang="ja-JP" b="1" dirty="0"/>
              <a:t>&gt;</a:t>
            </a:r>
          </a:p>
          <a:p>
            <a:r>
              <a:rPr lang="ja-JP" altLang="en-US" sz="1400" dirty="0"/>
              <a:t>　</a:t>
            </a:r>
            <a:r>
              <a:rPr lang="ja-JP" altLang="en-US" dirty="0"/>
              <a:t>・環境保全の下、ペーパーレスによるより簡便なお手続き</a:t>
            </a:r>
            <a:r>
              <a:rPr lang="en-US" altLang="ja-JP" dirty="0"/>
              <a:t>(WEB</a:t>
            </a:r>
            <a:r>
              <a:rPr lang="ja-JP" altLang="en-US" dirty="0"/>
              <a:t>更改</a:t>
            </a:r>
            <a:r>
              <a:rPr lang="en-US" altLang="ja-JP" dirty="0"/>
              <a:t>)</a:t>
            </a:r>
            <a:r>
              <a:rPr lang="ja-JP" altLang="en-US" dirty="0"/>
              <a:t>を進めています。</a:t>
            </a:r>
          </a:p>
          <a:p>
            <a:r>
              <a:rPr lang="ja-JP" altLang="en-US" dirty="0"/>
              <a:t>　わかり易い操作ご案内書を作成、お問い合わせに対しては、ご不明点解決までを個別</a:t>
            </a:r>
          </a:p>
          <a:p>
            <a:r>
              <a:rPr lang="ja-JP" altLang="en-US" dirty="0"/>
              <a:t>　にご対応しています。</a:t>
            </a:r>
          </a:p>
          <a:p>
            <a:r>
              <a:rPr lang="ja-JP" altLang="en-US" dirty="0"/>
              <a:t>・満期更改日</a:t>
            </a:r>
            <a:r>
              <a:rPr lang="en-US" altLang="ja-JP" dirty="0"/>
              <a:t>2</a:t>
            </a:r>
            <a:r>
              <a:rPr lang="ja-JP" altLang="en-US" dirty="0"/>
              <a:t>ケ月前からご案内</a:t>
            </a:r>
            <a:r>
              <a:rPr lang="en-US" altLang="ja-JP" dirty="0"/>
              <a:t>(</a:t>
            </a:r>
            <a:r>
              <a:rPr lang="ja-JP" altLang="en-US" dirty="0"/>
              <a:t>早期更改お手続き</a:t>
            </a:r>
            <a:r>
              <a:rPr lang="en-US" altLang="ja-JP" dirty="0"/>
              <a:t>)</a:t>
            </a:r>
            <a:r>
              <a:rPr lang="ja-JP" altLang="en-US" dirty="0"/>
              <a:t>を開始し、余裕をもって内容ご検討</a:t>
            </a:r>
          </a:p>
          <a:p>
            <a:r>
              <a:rPr lang="ja-JP" altLang="en-US" dirty="0"/>
              <a:t>　頂いています。併せて、メールやお電話による数回のアクションを実施し、お手続き漏れ防止</a:t>
            </a:r>
          </a:p>
          <a:p>
            <a:r>
              <a:rPr lang="ja-JP" altLang="en-US" dirty="0"/>
              <a:t>　に繋がる活動を実施しています。</a:t>
            </a:r>
            <a:endParaRPr kumimoji="1" lang="ja-JP" altLang="en-US" dirty="0"/>
          </a:p>
        </p:txBody>
      </p:sp>
    </p:spTree>
    <p:extLst>
      <p:ext uri="{BB962C8B-B14F-4D97-AF65-F5344CB8AC3E}">
        <p14:creationId xmlns:p14="http://schemas.microsoft.com/office/powerpoint/2010/main" val="58386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AC3963-585B-42B4-A72B-B202923742B0}"/>
              </a:ext>
            </a:extLst>
          </p:cNvPr>
          <p:cNvSpPr>
            <a:spLocks noGrp="1"/>
          </p:cNvSpPr>
          <p:nvPr>
            <p:ph type="title"/>
          </p:nvPr>
        </p:nvSpPr>
        <p:spPr/>
        <p:txBody>
          <a:bodyPr>
            <a:normAutofit/>
          </a:bodyPr>
          <a:lstStyle/>
          <a:p>
            <a:r>
              <a:rPr lang="ja-JP" altLang="en-US" sz="2800" dirty="0"/>
              <a:t>人材育成についての取り組み</a:t>
            </a:r>
            <a:endParaRPr kumimoji="1" lang="ja-JP" altLang="en-US" sz="2800" dirty="0"/>
          </a:p>
        </p:txBody>
      </p:sp>
      <p:sp>
        <p:nvSpPr>
          <p:cNvPr id="9" name="テキスト ボックス 8">
            <a:extLst>
              <a:ext uri="{FF2B5EF4-FFF2-40B4-BE49-F238E27FC236}">
                <a16:creationId xmlns:a16="http://schemas.microsoft.com/office/drawing/2014/main" id="{1FB3AE4B-F0B3-469E-BE19-A8BB4D3E955D}"/>
              </a:ext>
            </a:extLst>
          </p:cNvPr>
          <p:cNvSpPr txBox="1"/>
          <p:nvPr/>
        </p:nvSpPr>
        <p:spPr>
          <a:xfrm>
            <a:off x="524860" y="1303844"/>
            <a:ext cx="8094280" cy="2154436"/>
          </a:xfrm>
          <a:prstGeom prst="rect">
            <a:avLst/>
          </a:prstGeom>
          <a:solidFill>
            <a:schemeClr val="accent6">
              <a:lumMod val="20000"/>
              <a:lumOff val="80000"/>
            </a:schemeClr>
          </a:solidFill>
          <a:ln>
            <a:solidFill>
              <a:schemeClr val="tx1"/>
            </a:solidFill>
          </a:ln>
        </p:spPr>
        <p:txBody>
          <a:bodyPr wrap="square" rtlCol="0">
            <a:spAutoFit/>
          </a:bodyPr>
          <a:lstStyle/>
          <a:p>
            <a:r>
              <a:rPr kumimoji="1" lang="en-US" altLang="ja-JP" dirty="0"/>
              <a:t>  1. </a:t>
            </a:r>
            <a:r>
              <a:rPr lang="ja-JP" altLang="en-US" dirty="0"/>
              <a:t>社内研修　　　　　　　　　 　</a:t>
            </a:r>
            <a:r>
              <a:rPr lang="en-US" altLang="ja-JP" dirty="0">
                <a:solidFill>
                  <a:srgbClr val="FF0000"/>
                </a:solidFill>
              </a:rPr>
              <a:t>10</a:t>
            </a:r>
            <a:r>
              <a:rPr lang="ja-JP" altLang="en-US" dirty="0">
                <a:solidFill>
                  <a:srgbClr val="FF0000"/>
                </a:solidFill>
              </a:rPr>
              <a:t>項目実施</a:t>
            </a:r>
          </a:p>
          <a:p>
            <a:r>
              <a:rPr kumimoji="1" lang="ja-JP" altLang="en-US" sz="1600" dirty="0"/>
              <a:t>　　　　コンプライアンス、商品、保険業法遵守、個人情報保護対応</a:t>
            </a:r>
            <a:r>
              <a:rPr lang="ja-JP" altLang="en-US" sz="1600" dirty="0"/>
              <a:t>ほか</a:t>
            </a:r>
            <a:endParaRPr lang="en-US" altLang="ja-JP" sz="1600" dirty="0"/>
          </a:p>
          <a:p>
            <a:endParaRPr kumimoji="1" lang="ja-JP" altLang="en-US" sz="1600" dirty="0"/>
          </a:p>
          <a:p>
            <a:r>
              <a:rPr lang="ja-JP" altLang="en-US" sz="1600" dirty="0"/>
              <a:t>　</a:t>
            </a:r>
            <a:r>
              <a:rPr lang="en-US" altLang="ja-JP" dirty="0"/>
              <a:t>2.</a:t>
            </a:r>
            <a:r>
              <a:rPr lang="ja-JP" altLang="en-US" dirty="0"/>
              <a:t> 保険会社</a:t>
            </a:r>
            <a:r>
              <a:rPr lang="en-US" altLang="ja-JP" dirty="0"/>
              <a:t>e-learning  </a:t>
            </a:r>
            <a:r>
              <a:rPr lang="ja-JP" altLang="en-US" dirty="0"/>
              <a:t>　　</a:t>
            </a:r>
            <a:r>
              <a:rPr lang="en-US" altLang="ja-JP" dirty="0">
                <a:solidFill>
                  <a:srgbClr val="FF0000"/>
                </a:solidFill>
              </a:rPr>
              <a:t>11</a:t>
            </a:r>
            <a:r>
              <a:rPr lang="ja-JP" altLang="en-US" dirty="0">
                <a:solidFill>
                  <a:srgbClr val="FF0000"/>
                </a:solidFill>
              </a:rPr>
              <a:t>項目実施</a:t>
            </a:r>
          </a:p>
          <a:p>
            <a:r>
              <a:rPr kumimoji="1" lang="en-US" altLang="ja-JP" sz="1600" dirty="0"/>
              <a:t>        </a:t>
            </a:r>
            <a:r>
              <a:rPr kumimoji="1" lang="ja-JP" altLang="en-US" sz="1600" dirty="0"/>
              <a:t>生命保険募集人継続教育、コンプライアンス研修、保険代理店業務</a:t>
            </a:r>
            <a:r>
              <a:rPr lang="ja-JP" altLang="en-US" sz="1600" dirty="0"/>
              <a:t>ほか</a:t>
            </a:r>
            <a:endParaRPr lang="en-US" altLang="ja-JP" sz="1600" dirty="0"/>
          </a:p>
          <a:p>
            <a:endParaRPr kumimoji="1" lang="ja-JP" altLang="en-US" sz="1600" dirty="0"/>
          </a:p>
          <a:p>
            <a:r>
              <a:rPr lang="ja-JP" altLang="en-US" sz="1600" dirty="0"/>
              <a:t>　</a:t>
            </a:r>
            <a:r>
              <a:rPr lang="en-US" altLang="ja-JP" dirty="0"/>
              <a:t>3.</a:t>
            </a:r>
            <a:r>
              <a:rPr lang="ja-JP" altLang="en-US" dirty="0"/>
              <a:t> 事業部内セルフチェック　　　</a:t>
            </a:r>
            <a:r>
              <a:rPr lang="ja-JP" altLang="en-US" dirty="0">
                <a:solidFill>
                  <a:srgbClr val="FF0000"/>
                </a:solidFill>
              </a:rPr>
              <a:t>本店・拠点全</a:t>
            </a:r>
            <a:r>
              <a:rPr lang="en-US" altLang="ja-JP" dirty="0">
                <a:solidFill>
                  <a:srgbClr val="FF0000"/>
                </a:solidFill>
              </a:rPr>
              <a:t>7</a:t>
            </a:r>
            <a:r>
              <a:rPr lang="ja-JP" altLang="en-US" dirty="0">
                <a:solidFill>
                  <a:srgbClr val="FF0000"/>
                </a:solidFill>
              </a:rPr>
              <a:t>か所完了し、大きな課題はありません</a:t>
            </a:r>
            <a:endParaRPr lang="en-US" altLang="ja-JP" dirty="0">
              <a:solidFill>
                <a:srgbClr val="FF0000"/>
              </a:solidFill>
            </a:endParaRPr>
          </a:p>
          <a:p>
            <a:r>
              <a:rPr kumimoji="1" lang="en-US" altLang="ja-JP" sz="1600" dirty="0"/>
              <a:t>        </a:t>
            </a:r>
            <a:r>
              <a:rPr kumimoji="1" lang="ja-JP" altLang="en-US" sz="1600" dirty="0"/>
              <a:t>保険業法遵守に基づいた業務運営</a:t>
            </a:r>
            <a:r>
              <a:rPr lang="ja-JP" altLang="en-US" sz="1600" dirty="0"/>
              <a:t>遂行状況について、</a:t>
            </a:r>
            <a:r>
              <a:rPr kumimoji="1" lang="ja-JP" altLang="en-US" sz="1600" dirty="0"/>
              <a:t>自ら社内で確認</a:t>
            </a:r>
            <a:endParaRPr kumimoji="1" lang="ja-JP" altLang="en-US" sz="1600" b="1" dirty="0"/>
          </a:p>
        </p:txBody>
      </p:sp>
      <p:sp>
        <p:nvSpPr>
          <p:cNvPr id="3" name="正方形/長方形 2">
            <a:extLst>
              <a:ext uri="{FF2B5EF4-FFF2-40B4-BE49-F238E27FC236}">
                <a16:creationId xmlns:a16="http://schemas.microsoft.com/office/drawing/2014/main" id="{05D2AD5B-5315-453A-918C-5B8749D482B5}"/>
              </a:ext>
            </a:extLst>
          </p:cNvPr>
          <p:cNvSpPr/>
          <p:nvPr/>
        </p:nvSpPr>
        <p:spPr>
          <a:xfrm>
            <a:off x="320848" y="934512"/>
            <a:ext cx="4343465"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①教育研修実績（</a:t>
            </a:r>
            <a:r>
              <a:rPr lang="en-US" altLang="ja-JP" sz="2000" b="1" dirty="0">
                <a:latin typeface="Meiryo UI" panose="020B0604030504040204" pitchFamily="50" charset="-128"/>
                <a:ea typeface="Meiryo UI" panose="020B0604030504040204" pitchFamily="50" charset="-128"/>
              </a:rPr>
              <a:t>2024</a:t>
            </a:r>
            <a:r>
              <a:rPr lang="ja-JP" altLang="en-US" sz="2000" b="1" dirty="0">
                <a:latin typeface="Meiryo UI" panose="020B0604030504040204" pitchFamily="50" charset="-128"/>
                <a:ea typeface="Meiryo UI" panose="020B0604030504040204" pitchFamily="50" charset="-128"/>
              </a:rPr>
              <a:t>年</a:t>
            </a:r>
            <a:r>
              <a:rPr lang="en-US" altLang="ja-JP" sz="2000" b="1" dirty="0">
                <a:latin typeface="Meiryo UI" panose="020B0604030504040204" pitchFamily="50" charset="-128"/>
                <a:ea typeface="Meiryo UI" panose="020B0604030504040204" pitchFamily="50" charset="-128"/>
              </a:rPr>
              <a:t>3</a:t>
            </a:r>
            <a:r>
              <a:rPr lang="ja-JP" altLang="en-US" sz="2000" b="1" dirty="0">
                <a:latin typeface="Meiryo UI" panose="020B0604030504040204" pitchFamily="50" charset="-128"/>
                <a:ea typeface="Meiryo UI" panose="020B0604030504040204" pitchFamily="50" charset="-128"/>
              </a:rPr>
              <a:t>月時点）</a:t>
            </a:r>
            <a:endParaRPr lang="ja-JP" altLang="en-US" sz="2000" b="1" dirty="0"/>
          </a:p>
        </p:txBody>
      </p:sp>
      <p:sp>
        <p:nvSpPr>
          <p:cNvPr id="11" name="テキスト ボックス 10">
            <a:extLst>
              <a:ext uri="{FF2B5EF4-FFF2-40B4-BE49-F238E27FC236}">
                <a16:creationId xmlns:a16="http://schemas.microsoft.com/office/drawing/2014/main" id="{E2F0B419-48DB-3039-64EF-EC677BAB01A0}"/>
              </a:ext>
            </a:extLst>
          </p:cNvPr>
          <p:cNvSpPr txBox="1"/>
          <p:nvPr/>
        </p:nvSpPr>
        <p:spPr>
          <a:xfrm>
            <a:off x="524860" y="3890965"/>
            <a:ext cx="8094280" cy="2554545"/>
          </a:xfrm>
          <a:prstGeom prst="rect">
            <a:avLst/>
          </a:prstGeom>
          <a:solidFill>
            <a:schemeClr val="accent5">
              <a:lumMod val="20000"/>
              <a:lumOff val="80000"/>
            </a:schemeClr>
          </a:solidFill>
          <a:ln>
            <a:solidFill>
              <a:schemeClr val="tx1"/>
            </a:solidFill>
          </a:ln>
        </p:spPr>
        <p:txBody>
          <a:bodyPr wrap="square" rtlCol="0">
            <a:spAutoFit/>
          </a:bodyPr>
          <a:lstStyle/>
          <a:p>
            <a:r>
              <a:rPr lang="en-US" altLang="ja-JP" dirty="0"/>
              <a:t>  1. </a:t>
            </a:r>
            <a:r>
              <a:rPr lang="ja-JP" altLang="en-US" dirty="0"/>
              <a:t>「目標面談制度」を導入　 </a:t>
            </a:r>
            <a:endParaRPr lang="ja-JP" altLang="en-US" dirty="0">
              <a:solidFill>
                <a:srgbClr val="FF0000"/>
              </a:solidFill>
            </a:endParaRPr>
          </a:p>
          <a:p>
            <a:r>
              <a:rPr kumimoji="1" lang="ja-JP" altLang="en-US" dirty="0"/>
              <a:t>　　   従業員全員が</a:t>
            </a:r>
            <a:r>
              <a:rPr kumimoji="1" lang="ja-JP" altLang="en-US" sz="1600" dirty="0"/>
              <a:t>上席者と面談を行いながら、自主目標設定から実施結果までを共有。</a:t>
            </a:r>
            <a:br>
              <a:rPr kumimoji="1" lang="ja-JP" altLang="en-US" sz="1600" dirty="0"/>
            </a:br>
            <a:r>
              <a:rPr kumimoji="1" lang="ja-JP" altLang="en-US" sz="1600" dirty="0"/>
              <a:t>　　　　モチベーション向上へ繋げています。</a:t>
            </a:r>
            <a:endParaRPr kumimoji="1" lang="en-US" altLang="ja-JP" sz="1600" dirty="0"/>
          </a:p>
          <a:p>
            <a:endParaRPr kumimoji="1" lang="en-US" altLang="ja-JP" dirty="0"/>
          </a:p>
          <a:p>
            <a:r>
              <a:rPr lang="en-US" altLang="ja-JP" dirty="0"/>
              <a:t>  2.</a:t>
            </a:r>
            <a:r>
              <a:rPr lang="ja-JP" altLang="en-US" dirty="0"/>
              <a:t> 「</a:t>
            </a:r>
            <a:r>
              <a:rPr lang="en-US" altLang="ja-JP" dirty="0"/>
              <a:t>1on1</a:t>
            </a:r>
            <a:r>
              <a:rPr lang="ja-JP" altLang="en-US" dirty="0"/>
              <a:t>面談」を実施　      </a:t>
            </a:r>
            <a:endParaRPr kumimoji="1" lang="ja-JP" altLang="en-US" dirty="0">
              <a:solidFill>
                <a:srgbClr val="FF0000"/>
              </a:solidFill>
            </a:endParaRPr>
          </a:p>
          <a:p>
            <a:r>
              <a:rPr lang="ja-JP" altLang="en-US" dirty="0"/>
              <a:t>　　　</a:t>
            </a:r>
            <a:r>
              <a:rPr lang="ja-JP" altLang="en-US" sz="1600" dirty="0"/>
              <a:t>従業員全員が毎月個別に上司との懇談の場を設け、困りごとなども含め情報共有しています。</a:t>
            </a:r>
          </a:p>
          <a:p>
            <a:endParaRPr lang="ja-JP" altLang="en-US" dirty="0"/>
          </a:p>
          <a:p>
            <a:r>
              <a:rPr lang="en-US" altLang="ja-JP" dirty="0"/>
              <a:t>  3. </a:t>
            </a:r>
            <a:r>
              <a:rPr kumimoji="1" lang="ja-JP" altLang="en-US" dirty="0"/>
              <a:t>「認定資格取得制度」</a:t>
            </a:r>
            <a:r>
              <a:rPr lang="ja-JP" altLang="en-US" dirty="0"/>
              <a:t>を</a:t>
            </a:r>
            <a:r>
              <a:rPr kumimoji="1" lang="ja-JP" altLang="en-US" dirty="0"/>
              <a:t>推奨</a:t>
            </a:r>
          </a:p>
          <a:p>
            <a:r>
              <a:rPr kumimoji="1" lang="ja-JP" altLang="en-US" dirty="0"/>
              <a:t>　　　</a:t>
            </a:r>
            <a:r>
              <a:rPr kumimoji="1" lang="ja-JP" altLang="en-US" sz="1600" dirty="0"/>
              <a:t>自己啓発に繋がる資格取得を会社として積極的に支援しています。</a:t>
            </a:r>
            <a:endParaRPr kumimoji="1" lang="en-US" altLang="ja-JP" sz="1600" dirty="0"/>
          </a:p>
        </p:txBody>
      </p:sp>
      <p:sp>
        <p:nvSpPr>
          <p:cNvPr id="4" name="テキスト ボックス 3">
            <a:extLst>
              <a:ext uri="{FF2B5EF4-FFF2-40B4-BE49-F238E27FC236}">
                <a16:creationId xmlns:a16="http://schemas.microsoft.com/office/drawing/2014/main" id="{8C029B06-07CE-7BB4-065C-9F43B139E2BA}"/>
              </a:ext>
            </a:extLst>
          </p:cNvPr>
          <p:cNvSpPr txBox="1"/>
          <p:nvPr/>
        </p:nvSpPr>
        <p:spPr>
          <a:xfrm>
            <a:off x="320849" y="3534927"/>
            <a:ext cx="4343466" cy="400110"/>
          </a:xfrm>
          <a:prstGeom prst="rect">
            <a:avLst/>
          </a:prstGeom>
          <a:noFill/>
        </p:spPr>
        <p:txBody>
          <a:bodyPr wrap="square" rtlCol="0">
            <a:spAutoFit/>
          </a:bodyPr>
          <a:lstStyle/>
          <a:p>
            <a:r>
              <a:rPr lang="en-US" altLang="ja-JP" sz="2000" b="1" dirty="0"/>
              <a:t>※</a:t>
            </a:r>
            <a:r>
              <a:rPr kumimoji="1" lang="ja-JP" altLang="en-US" sz="2000" b="1" dirty="0"/>
              <a:t>社内育成制度　</a:t>
            </a:r>
            <a:r>
              <a:rPr kumimoji="1" lang="en-US" altLang="ja-JP" sz="2000" b="1" dirty="0"/>
              <a:t>(2024</a:t>
            </a:r>
            <a:r>
              <a:rPr kumimoji="1" lang="ja-JP" altLang="en-US" sz="2000" b="1" dirty="0"/>
              <a:t>年</a:t>
            </a:r>
            <a:r>
              <a:rPr kumimoji="1" lang="en-US" altLang="ja-JP" sz="2000" b="1" dirty="0"/>
              <a:t>3</a:t>
            </a:r>
            <a:r>
              <a:rPr kumimoji="1" lang="ja-JP" altLang="en-US" sz="2000" b="1" dirty="0"/>
              <a:t>月時点</a:t>
            </a:r>
            <a:r>
              <a:rPr kumimoji="1" lang="en-US" altLang="ja-JP" sz="2000" b="1" dirty="0"/>
              <a:t>)</a:t>
            </a:r>
            <a:endParaRPr kumimoji="1" lang="ja-JP" altLang="en-US" sz="2000" b="1" dirty="0"/>
          </a:p>
        </p:txBody>
      </p:sp>
      <p:sp>
        <p:nvSpPr>
          <p:cNvPr id="5" name="テキスト ボックス 4">
            <a:extLst>
              <a:ext uri="{FF2B5EF4-FFF2-40B4-BE49-F238E27FC236}">
                <a16:creationId xmlns:a16="http://schemas.microsoft.com/office/drawing/2014/main" id="{6BB950B4-A12E-4E46-539A-BB2AF67708A1}"/>
              </a:ext>
            </a:extLst>
          </p:cNvPr>
          <p:cNvSpPr txBox="1"/>
          <p:nvPr/>
        </p:nvSpPr>
        <p:spPr>
          <a:xfrm>
            <a:off x="8486618" y="6418490"/>
            <a:ext cx="569844" cy="369332"/>
          </a:xfrm>
          <a:prstGeom prst="rect">
            <a:avLst/>
          </a:prstGeom>
          <a:noFill/>
        </p:spPr>
        <p:txBody>
          <a:bodyPr wrap="square" rtlCol="0">
            <a:spAutoFit/>
          </a:bodyPr>
          <a:lstStyle/>
          <a:p>
            <a:r>
              <a:rPr kumimoji="1" lang="en-US" altLang="ja-JP" dirty="0"/>
              <a:t>6</a:t>
            </a:r>
            <a:endParaRPr kumimoji="1" lang="ja-JP" altLang="en-US" dirty="0"/>
          </a:p>
        </p:txBody>
      </p:sp>
    </p:spTree>
    <p:extLst>
      <p:ext uri="{BB962C8B-B14F-4D97-AF65-F5344CB8AC3E}">
        <p14:creationId xmlns:p14="http://schemas.microsoft.com/office/powerpoint/2010/main" val="3007041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A6BC105B-F6A9-406B-9830-C4145619FE6A}"/>
              </a:ext>
            </a:extLst>
          </p:cNvPr>
          <p:cNvSpPr/>
          <p:nvPr/>
        </p:nvSpPr>
        <p:spPr>
          <a:xfrm>
            <a:off x="543877" y="1828501"/>
            <a:ext cx="7460435" cy="3156358"/>
          </a:xfrm>
          <a:prstGeom prst="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t>対象者　</a:t>
            </a:r>
            <a:r>
              <a:rPr lang="en-US" altLang="ja-JP"/>
              <a:t>66</a:t>
            </a:r>
            <a:r>
              <a:rPr lang="ja-JP" altLang="en-US"/>
              <a:t>名　　</a:t>
            </a:r>
            <a:endParaRPr kumimoji="1" lang="ja-JP" altLang="en-US"/>
          </a:p>
        </p:txBody>
      </p:sp>
      <p:sp>
        <p:nvSpPr>
          <p:cNvPr id="2" name="タイトル 1">
            <a:extLst>
              <a:ext uri="{FF2B5EF4-FFF2-40B4-BE49-F238E27FC236}">
                <a16:creationId xmlns:a16="http://schemas.microsoft.com/office/drawing/2014/main" id="{F6AC3963-585B-42B4-A72B-B202923742B0}"/>
              </a:ext>
            </a:extLst>
          </p:cNvPr>
          <p:cNvSpPr>
            <a:spLocks noGrp="1"/>
          </p:cNvSpPr>
          <p:nvPr>
            <p:ph type="title"/>
          </p:nvPr>
        </p:nvSpPr>
        <p:spPr/>
        <p:txBody>
          <a:bodyPr>
            <a:normAutofit/>
          </a:bodyPr>
          <a:lstStyle/>
          <a:p>
            <a:r>
              <a:rPr lang="ja-JP" altLang="en-US" sz="2800" dirty="0"/>
              <a:t>人材育成についての取り組み</a:t>
            </a:r>
            <a:endParaRPr kumimoji="1" lang="ja-JP" altLang="en-US" sz="2800" dirty="0"/>
          </a:p>
        </p:txBody>
      </p:sp>
      <p:sp>
        <p:nvSpPr>
          <p:cNvPr id="6" name="スライド番号プレースホルダー 5">
            <a:extLst>
              <a:ext uri="{FF2B5EF4-FFF2-40B4-BE49-F238E27FC236}">
                <a16:creationId xmlns:a16="http://schemas.microsoft.com/office/drawing/2014/main" id="{3D0EB74F-FF68-4A0E-9A17-DAAF49B79C07}"/>
              </a:ext>
            </a:extLst>
          </p:cNvPr>
          <p:cNvSpPr>
            <a:spLocks noGrp="1"/>
          </p:cNvSpPr>
          <p:nvPr>
            <p:ph type="sldNum" sz="quarter" idx="4"/>
          </p:nvPr>
        </p:nvSpPr>
        <p:spPr>
          <a:xfrm>
            <a:off x="6677839" y="6520555"/>
            <a:ext cx="2131200" cy="183600"/>
          </a:xfrm>
        </p:spPr>
        <p:txBody>
          <a:bodyPr/>
          <a:lstStyle/>
          <a:p>
            <a:fld id="{72A98194-5DC2-436A-AA23-87554DAA05F1}" type="slidenum">
              <a:rPr lang="ja-JP" altLang="en-US" sz="1800" smtClean="0"/>
              <a:pPr/>
              <a:t>7</a:t>
            </a:fld>
            <a:endParaRPr lang="ja-JP" altLang="en-US" sz="1800"/>
          </a:p>
        </p:txBody>
      </p:sp>
      <p:graphicFrame>
        <p:nvGraphicFramePr>
          <p:cNvPr id="7" name="表 6">
            <a:extLst>
              <a:ext uri="{FF2B5EF4-FFF2-40B4-BE49-F238E27FC236}">
                <a16:creationId xmlns:a16="http://schemas.microsoft.com/office/drawing/2014/main" id="{555E2FB4-8194-4D28-B318-07D78E02B6ED}"/>
              </a:ext>
            </a:extLst>
          </p:cNvPr>
          <p:cNvGraphicFramePr>
            <a:graphicFrameLocks noGrp="1"/>
          </p:cNvGraphicFramePr>
          <p:nvPr>
            <p:extLst>
              <p:ext uri="{D42A27DB-BD31-4B8C-83A1-F6EECF244321}">
                <p14:modId xmlns:p14="http://schemas.microsoft.com/office/powerpoint/2010/main" val="501433006"/>
              </p:ext>
            </p:extLst>
          </p:nvPr>
        </p:nvGraphicFramePr>
        <p:xfrm>
          <a:off x="846873" y="2051035"/>
          <a:ext cx="6896566" cy="2755930"/>
        </p:xfrm>
        <a:graphic>
          <a:graphicData uri="http://schemas.openxmlformats.org/drawingml/2006/table">
            <a:tbl>
              <a:tblPr>
                <a:tableStyleId>{5C22544A-7EE6-4342-B048-85BDC9FD1C3A}</a:tableStyleId>
              </a:tblPr>
              <a:tblGrid>
                <a:gridCol w="2152287">
                  <a:extLst>
                    <a:ext uri="{9D8B030D-6E8A-4147-A177-3AD203B41FA5}">
                      <a16:colId xmlns:a16="http://schemas.microsoft.com/office/drawing/2014/main" val="1609161672"/>
                    </a:ext>
                  </a:extLst>
                </a:gridCol>
                <a:gridCol w="3008244">
                  <a:extLst>
                    <a:ext uri="{9D8B030D-6E8A-4147-A177-3AD203B41FA5}">
                      <a16:colId xmlns:a16="http://schemas.microsoft.com/office/drawing/2014/main" val="1377456578"/>
                    </a:ext>
                  </a:extLst>
                </a:gridCol>
                <a:gridCol w="967408">
                  <a:extLst>
                    <a:ext uri="{9D8B030D-6E8A-4147-A177-3AD203B41FA5}">
                      <a16:colId xmlns:a16="http://schemas.microsoft.com/office/drawing/2014/main" val="2890062838"/>
                    </a:ext>
                  </a:extLst>
                </a:gridCol>
                <a:gridCol w="768627">
                  <a:extLst>
                    <a:ext uri="{9D8B030D-6E8A-4147-A177-3AD203B41FA5}">
                      <a16:colId xmlns:a16="http://schemas.microsoft.com/office/drawing/2014/main" val="3144663010"/>
                    </a:ext>
                  </a:extLst>
                </a:gridCol>
              </a:tblGrid>
              <a:tr h="374680">
                <a:tc>
                  <a:txBody>
                    <a:bodyPr/>
                    <a:lstStyle/>
                    <a:p>
                      <a:pPr algn="ctr" fontAlgn="ctr"/>
                      <a:r>
                        <a:rPr lang="ja-JP" altLang="en-US" sz="1100" u="none" strike="noStrike" dirty="0">
                          <a:effectLst/>
                        </a:rPr>
                        <a:t>管  轄</a:t>
                      </a:r>
                      <a:endParaRPr lang="ja-JP" altLang="en-US" sz="11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rgbClr val="00B0F0"/>
                    </a:solidFill>
                  </a:tcPr>
                </a:tc>
                <a:tc>
                  <a:txBody>
                    <a:bodyPr/>
                    <a:lstStyle/>
                    <a:p>
                      <a:pPr algn="ctr" fontAlgn="ctr"/>
                      <a:r>
                        <a:rPr lang="ja-JP" altLang="en-US" sz="1100" u="none" strike="noStrike" dirty="0">
                          <a:effectLst/>
                        </a:rPr>
                        <a:t>認定資格</a:t>
                      </a:r>
                      <a:endParaRPr lang="ja-JP" altLang="en-US" sz="11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rgbClr val="00B0F0"/>
                    </a:solid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保有者</a:t>
                      </a:r>
                    </a:p>
                  </a:txBody>
                  <a:tcPr marL="9525" marR="9525" marT="9525" marB="0" anchor="ctr">
                    <a:solidFill>
                      <a:srgbClr val="00B0F0"/>
                    </a:solidFill>
                  </a:tcPr>
                </a:tc>
                <a:tc>
                  <a:txBody>
                    <a:bodyPr/>
                    <a:lstStyle/>
                    <a:p>
                      <a:pPr algn="ctr" fontAlgn="ctr"/>
                      <a:r>
                        <a:rPr lang="ja-JP" altLang="en-US" sz="1100" u="none" strike="noStrike" dirty="0">
                          <a:effectLst/>
                        </a:rPr>
                        <a:t>取得率</a:t>
                      </a:r>
                      <a:endParaRPr lang="ja-JP" altLang="en-US" sz="11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rgbClr val="00B0F0"/>
                    </a:solidFill>
                  </a:tcPr>
                </a:tc>
                <a:extLst>
                  <a:ext uri="{0D108BD9-81ED-4DB2-BD59-A6C34878D82A}">
                    <a16:rowId xmlns:a16="http://schemas.microsoft.com/office/drawing/2014/main" val="3683577787"/>
                  </a:ext>
                </a:extLst>
              </a:tr>
              <a:tr h="238125">
                <a:tc rowSpan="4">
                  <a:txBody>
                    <a:bodyPr/>
                    <a:lstStyle/>
                    <a:p>
                      <a:pPr algn="l" fontAlgn="ctr"/>
                      <a:r>
                        <a:rPr lang="ja-JP" altLang="en-US" sz="1100" u="none" strike="noStrike" dirty="0">
                          <a:effectLst/>
                        </a:rPr>
                        <a:t>日本ファイナンシャル</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u="none" strike="noStrike" dirty="0">
                          <a:effectLst/>
                        </a:rPr>
                        <a:t>        プランナーズ協会ほか</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1">
                        <a:lumMod val="20000"/>
                        <a:lumOff val="80000"/>
                      </a:schemeClr>
                    </a:solidFill>
                  </a:tcPr>
                </a:tc>
                <a:tc>
                  <a:txBody>
                    <a:bodyPr/>
                    <a:lstStyle/>
                    <a:p>
                      <a:pPr algn="l" fontAlgn="ctr"/>
                      <a:r>
                        <a:rPr lang="en-US" altLang="ja-JP" sz="1100" u="none" strike="noStrike">
                          <a:effectLst/>
                        </a:rPr>
                        <a:t>CFP(</a:t>
                      </a:r>
                      <a:r>
                        <a:rPr lang="ja-JP" altLang="en-US" sz="1100" u="none" strike="noStrike">
                          <a:effectLst/>
                        </a:rPr>
                        <a:t>サーティファイドファイナンシャルプランナー</a:t>
                      </a:r>
                      <a:r>
                        <a:rPr lang="en-US" altLang="ja-JP" sz="1100" u="none" strike="noStrike">
                          <a:effectLst/>
                        </a:rPr>
                        <a:t>)</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1">
                        <a:lumMod val="20000"/>
                        <a:lumOff val="80000"/>
                      </a:schemeClr>
                    </a:solidFill>
                  </a:tcPr>
                </a:tc>
                <a:tc>
                  <a:txBody>
                    <a:bodyPr/>
                    <a:lstStyle/>
                    <a:p>
                      <a:pPr algn="ctr" fontAlgn="ctr"/>
                      <a:r>
                        <a:rPr lang="en-US" altLang="ja-JP" sz="1100" u="none" strike="noStrike" dirty="0">
                          <a:effectLst/>
                        </a:rPr>
                        <a:t>1</a:t>
                      </a:r>
                      <a:r>
                        <a:rPr lang="ja-JP" altLang="en-US" sz="1100" u="none" strike="noStrike" dirty="0">
                          <a:effectLst/>
                        </a:rPr>
                        <a:t>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1100" u="none" strike="noStrike" dirty="0">
                          <a:effectLst/>
                        </a:rPr>
                        <a:t>1.6%</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3911517499"/>
                  </a:ext>
                </a:extLst>
              </a:tr>
              <a:tr h="238125">
                <a:tc vMerge="1">
                  <a:txBody>
                    <a:bodyPr/>
                    <a:lstStyle/>
                    <a:p>
                      <a:pPr algn="l"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1">
                        <a:lumMod val="20000"/>
                        <a:lumOff val="80000"/>
                      </a:schemeClr>
                    </a:solidFill>
                  </a:tcPr>
                </a:tc>
                <a:tc>
                  <a:txBody>
                    <a:bodyPr/>
                    <a:lstStyle/>
                    <a:p>
                      <a:pPr algn="l" fontAlgn="ctr"/>
                      <a:r>
                        <a:rPr lang="en-US" altLang="ja-JP" sz="1100" u="none" strike="noStrike" dirty="0">
                          <a:effectLst/>
                        </a:rPr>
                        <a:t>AFP(</a:t>
                      </a:r>
                      <a:r>
                        <a:rPr lang="ja-JP" altLang="en-US" sz="1100" u="none" strike="noStrike" dirty="0">
                          <a:effectLst/>
                        </a:rPr>
                        <a:t>アフィリエイテッドファイナンシャルプランナー</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1">
                        <a:lumMod val="20000"/>
                        <a:lumOff val="80000"/>
                      </a:schemeClr>
                    </a:solidFill>
                  </a:tcPr>
                </a:tc>
                <a:tc>
                  <a:txBody>
                    <a:bodyPr/>
                    <a:lstStyle/>
                    <a:p>
                      <a:pPr algn="ctr" fontAlgn="ctr"/>
                      <a:r>
                        <a:rPr lang="en-US" altLang="ja-JP" sz="1100" u="none" strike="noStrike" dirty="0">
                          <a:effectLst/>
                        </a:rPr>
                        <a:t>9</a:t>
                      </a:r>
                      <a:r>
                        <a:rPr lang="ja-JP" altLang="en-US" sz="1100" u="none" strike="noStrike" dirty="0">
                          <a:effectLst/>
                        </a:rPr>
                        <a:t>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1100" u="none" strike="noStrike" dirty="0">
                          <a:effectLst/>
                        </a:rPr>
                        <a:t>15.2%</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109708664"/>
                  </a:ext>
                </a:extLst>
              </a:tr>
              <a:tr h="238125">
                <a:tc vMerge="1">
                  <a:txBody>
                    <a:bodyPr/>
                    <a:lstStyle/>
                    <a:p>
                      <a:pPr algn="l"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1">
                        <a:lumMod val="20000"/>
                        <a:lumOff val="80000"/>
                      </a:schemeClr>
                    </a:solidFill>
                  </a:tcPr>
                </a:tc>
                <a:tc>
                  <a:txBody>
                    <a:bodyPr/>
                    <a:lstStyle/>
                    <a:p>
                      <a:pPr algn="l" fontAlgn="ctr"/>
                      <a:r>
                        <a:rPr lang="en-US" altLang="ja-JP" sz="1100" u="none" strike="noStrike" dirty="0">
                          <a:effectLst/>
                        </a:rPr>
                        <a:t>2</a:t>
                      </a:r>
                      <a:r>
                        <a:rPr lang="ja-JP" altLang="en-US" sz="1100" u="none" strike="noStrike" dirty="0">
                          <a:effectLst/>
                        </a:rPr>
                        <a:t>級ファイナンシャルプランナー技能士</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1">
                        <a:lumMod val="20000"/>
                        <a:lumOff val="80000"/>
                      </a:schemeClr>
                    </a:solidFill>
                  </a:tcPr>
                </a:tc>
                <a:tc>
                  <a:txBody>
                    <a:bodyPr/>
                    <a:lstStyle/>
                    <a:p>
                      <a:pPr algn="ctr" fontAlgn="ctr"/>
                      <a:r>
                        <a:rPr lang="en-US" altLang="ja-JP" sz="1100" u="none" strike="noStrike" dirty="0">
                          <a:effectLst/>
                        </a:rPr>
                        <a:t>9</a:t>
                      </a:r>
                      <a:r>
                        <a:rPr lang="ja-JP" altLang="en-US" sz="1100" u="none" strike="noStrike" dirty="0">
                          <a:effectLst/>
                        </a:rPr>
                        <a:t>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1100" u="none" strike="noStrike" dirty="0">
                          <a:solidFill>
                            <a:schemeClr val="tx1"/>
                          </a:solidFill>
                          <a:effectLst/>
                        </a:rPr>
                        <a:t>15.2%</a:t>
                      </a:r>
                      <a:endParaRPr lang="en-US" altLang="ja-JP"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2543492722"/>
                  </a:ext>
                </a:extLst>
              </a:tr>
              <a:tr h="238125">
                <a:tc vMerge="1">
                  <a:txBody>
                    <a:bodyPr/>
                    <a:lstStyle/>
                    <a:p>
                      <a:pPr algn="l"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1">
                        <a:lumMod val="20000"/>
                        <a:lumOff val="80000"/>
                      </a:schemeClr>
                    </a:solidFill>
                  </a:tcPr>
                </a:tc>
                <a:tc>
                  <a:txBody>
                    <a:bodyPr/>
                    <a:lstStyle/>
                    <a:p>
                      <a:pPr algn="l" fontAlgn="ctr"/>
                      <a:r>
                        <a:rPr lang="en-US" altLang="ja-JP" sz="1100" u="none" strike="noStrike">
                          <a:effectLst/>
                        </a:rPr>
                        <a:t>3</a:t>
                      </a:r>
                      <a:r>
                        <a:rPr lang="ja-JP" altLang="en-US" sz="1100" u="none" strike="noStrike">
                          <a:effectLst/>
                        </a:rPr>
                        <a:t>級ファイナンシャルプランナー技能士</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1">
                        <a:lumMod val="20000"/>
                        <a:lumOff val="80000"/>
                      </a:schemeClr>
                    </a:solidFill>
                  </a:tcPr>
                </a:tc>
                <a:tc>
                  <a:txBody>
                    <a:bodyPr/>
                    <a:lstStyle/>
                    <a:p>
                      <a:pPr algn="ctr" fontAlgn="ctr"/>
                      <a:r>
                        <a:rPr lang="en-US" altLang="ja-JP" sz="1100" u="none" strike="noStrike" dirty="0">
                          <a:effectLst/>
                        </a:rPr>
                        <a:t>6</a:t>
                      </a:r>
                      <a:r>
                        <a:rPr lang="ja-JP" altLang="en-US" sz="1100" u="none" strike="noStrike" dirty="0">
                          <a:effectLst/>
                        </a:rPr>
                        <a:t>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1100" u="none" strike="noStrike" dirty="0">
                          <a:solidFill>
                            <a:schemeClr val="tx1"/>
                          </a:solidFill>
                          <a:effectLst/>
                        </a:rPr>
                        <a:t>10.1%</a:t>
                      </a:r>
                      <a:endParaRPr lang="en-US" altLang="ja-JP"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4128042357"/>
                  </a:ext>
                </a:extLst>
              </a:tr>
              <a:tr h="238125">
                <a:tc rowSpan="3">
                  <a:txBody>
                    <a:bodyPr/>
                    <a:lstStyle/>
                    <a:p>
                      <a:pPr algn="l" fontAlgn="ctr"/>
                      <a:r>
                        <a:rPr lang="ja-JP" altLang="en-US" sz="1100" u="none" strike="noStrike" dirty="0">
                          <a:effectLst/>
                        </a:rPr>
                        <a:t>生命保険協会</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4">
                        <a:lumMod val="40000"/>
                        <a:lumOff val="60000"/>
                      </a:schemeClr>
                    </a:solidFill>
                  </a:tcPr>
                </a:tc>
                <a:tc>
                  <a:txBody>
                    <a:bodyPr/>
                    <a:lstStyle/>
                    <a:p>
                      <a:pPr algn="l" fontAlgn="ctr"/>
                      <a:r>
                        <a:rPr lang="zh-TW" altLang="en-US" sz="1100" u="none" strike="noStrike" dirty="0">
                          <a:effectLst/>
                        </a:rPr>
                        <a:t>生命保険募集人　応用課程</a:t>
                      </a:r>
                      <a:endParaRPr lang="zh-TW"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4">
                        <a:lumMod val="40000"/>
                        <a:lumOff val="60000"/>
                      </a:schemeClr>
                    </a:solidFill>
                  </a:tcPr>
                </a:tc>
                <a:tc>
                  <a:txBody>
                    <a:bodyPr/>
                    <a:lstStyle/>
                    <a:p>
                      <a:pPr algn="ctr" fontAlgn="ctr"/>
                      <a:r>
                        <a:rPr lang="en-US" altLang="ja-JP" sz="1100" u="none" strike="noStrike" dirty="0">
                          <a:effectLst/>
                        </a:rPr>
                        <a:t>24</a:t>
                      </a:r>
                      <a:r>
                        <a:rPr lang="ja-JP" altLang="en-US" sz="1100" u="none" strike="noStrike" dirty="0">
                          <a:effectLst/>
                        </a:rPr>
                        <a:t>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4">
                        <a:lumMod val="40000"/>
                        <a:lumOff val="60000"/>
                      </a:schemeClr>
                    </a:solidFill>
                  </a:tcPr>
                </a:tc>
                <a:tc>
                  <a:txBody>
                    <a:bodyPr/>
                    <a:lstStyle/>
                    <a:p>
                      <a:pPr algn="r" fontAlgn="ctr"/>
                      <a:r>
                        <a:rPr lang="en-US" altLang="ja-JP" sz="1100" u="none" strike="noStrike" dirty="0">
                          <a:effectLst/>
                        </a:rPr>
                        <a:t>40.7%</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4">
                        <a:lumMod val="40000"/>
                        <a:lumOff val="60000"/>
                      </a:schemeClr>
                    </a:solidFill>
                  </a:tcPr>
                </a:tc>
                <a:extLst>
                  <a:ext uri="{0D108BD9-81ED-4DB2-BD59-A6C34878D82A}">
                    <a16:rowId xmlns:a16="http://schemas.microsoft.com/office/drawing/2014/main" val="1507771713"/>
                  </a:ext>
                </a:extLst>
              </a:tr>
              <a:tr h="238125">
                <a:tc vMerge="1">
                  <a:txBody>
                    <a:bodyPr/>
                    <a:lstStyle/>
                    <a:p>
                      <a:pPr algn="l"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4">
                        <a:lumMod val="40000"/>
                        <a:lumOff val="60000"/>
                      </a:schemeClr>
                    </a:solidFill>
                  </a:tcPr>
                </a:tc>
                <a:tc>
                  <a:txBody>
                    <a:bodyPr/>
                    <a:lstStyle/>
                    <a:p>
                      <a:pPr algn="l" fontAlgn="ctr"/>
                      <a:r>
                        <a:rPr lang="zh-TW" altLang="en-US" sz="1100" u="none" strike="noStrike">
                          <a:effectLst/>
                        </a:rPr>
                        <a:t>生命保険募集人　専門課程</a:t>
                      </a:r>
                      <a:endParaRPr lang="zh-TW"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4">
                        <a:lumMod val="40000"/>
                        <a:lumOff val="60000"/>
                      </a:schemeClr>
                    </a:solidFill>
                  </a:tcPr>
                </a:tc>
                <a:tc>
                  <a:txBody>
                    <a:bodyPr/>
                    <a:lstStyle/>
                    <a:p>
                      <a:pPr algn="ctr" fontAlgn="ctr"/>
                      <a:r>
                        <a:rPr lang="en-US" altLang="ja-JP" sz="1100" u="none" strike="noStrike" dirty="0">
                          <a:effectLst/>
                        </a:rPr>
                        <a:t>39</a:t>
                      </a:r>
                      <a:r>
                        <a:rPr lang="ja-JP" altLang="en-US" sz="1100" u="none" strike="noStrike" dirty="0">
                          <a:effectLst/>
                        </a:rPr>
                        <a:t>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4">
                        <a:lumMod val="40000"/>
                        <a:lumOff val="60000"/>
                      </a:schemeClr>
                    </a:solidFill>
                  </a:tcPr>
                </a:tc>
                <a:tc>
                  <a:txBody>
                    <a:bodyPr/>
                    <a:lstStyle/>
                    <a:p>
                      <a:pPr algn="r" fontAlgn="ctr"/>
                      <a:r>
                        <a:rPr lang="en-US" altLang="ja-JP" sz="1100" u="none" strike="noStrike" dirty="0">
                          <a:effectLst/>
                        </a:rPr>
                        <a:t>66.1%</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4">
                        <a:lumMod val="40000"/>
                        <a:lumOff val="60000"/>
                      </a:schemeClr>
                    </a:solidFill>
                  </a:tcPr>
                </a:tc>
                <a:extLst>
                  <a:ext uri="{0D108BD9-81ED-4DB2-BD59-A6C34878D82A}">
                    <a16:rowId xmlns:a16="http://schemas.microsoft.com/office/drawing/2014/main" val="3321935113"/>
                  </a:ext>
                </a:extLst>
              </a:tr>
              <a:tr h="238125">
                <a:tc vMerge="1">
                  <a:txBody>
                    <a:bodyPr/>
                    <a:lstStyle/>
                    <a:p>
                      <a:pPr algn="l"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4">
                        <a:lumMod val="40000"/>
                        <a:lumOff val="60000"/>
                      </a:schemeClr>
                    </a:solidFill>
                  </a:tcPr>
                </a:tc>
                <a:tc>
                  <a:txBody>
                    <a:bodyPr/>
                    <a:lstStyle/>
                    <a:p>
                      <a:pPr algn="l" fontAlgn="ctr"/>
                      <a:r>
                        <a:rPr lang="zh-TW" altLang="en-US" sz="1100" u="none" strike="noStrike">
                          <a:effectLst/>
                        </a:rPr>
                        <a:t>生命保険募集人　一般課程</a:t>
                      </a:r>
                      <a:endParaRPr lang="zh-TW"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4">
                        <a:lumMod val="40000"/>
                        <a:lumOff val="60000"/>
                      </a:schemeClr>
                    </a:solidFill>
                  </a:tcPr>
                </a:tc>
                <a:tc>
                  <a:txBody>
                    <a:bodyPr/>
                    <a:lstStyle/>
                    <a:p>
                      <a:pPr algn="ctr" fontAlgn="ctr"/>
                      <a:r>
                        <a:rPr lang="en-US" altLang="ja-JP" sz="1100" u="none" strike="noStrike" dirty="0">
                          <a:effectLst/>
                        </a:rPr>
                        <a:t>59</a:t>
                      </a:r>
                      <a:r>
                        <a:rPr lang="ja-JP" altLang="en-US" sz="1100" u="none" strike="noStrike" dirty="0">
                          <a:effectLst/>
                        </a:rPr>
                        <a:t>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4">
                        <a:lumMod val="40000"/>
                        <a:lumOff val="60000"/>
                      </a:schemeClr>
                    </a:solidFill>
                  </a:tcPr>
                </a:tc>
                <a:tc>
                  <a:txBody>
                    <a:bodyPr/>
                    <a:lstStyle/>
                    <a:p>
                      <a:pPr algn="r" fontAlgn="ctr"/>
                      <a:r>
                        <a:rPr lang="en-US" altLang="ja-JP" sz="1100" u="none" strike="noStrike" dirty="0">
                          <a:effectLst/>
                        </a:rPr>
                        <a:t>100.0%</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accent4">
                        <a:lumMod val="40000"/>
                        <a:lumOff val="60000"/>
                      </a:schemeClr>
                    </a:solidFill>
                  </a:tcPr>
                </a:tc>
                <a:extLst>
                  <a:ext uri="{0D108BD9-81ED-4DB2-BD59-A6C34878D82A}">
                    <a16:rowId xmlns:a16="http://schemas.microsoft.com/office/drawing/2014/main" val="1969934259"/>
                  </a:ext>
                </a:extLst>
              </a:tr>
              <a:tr h="238125">
                <a:tc rowSpan="2">
                  <a:txBody>
                    <a:bodyPr/>
                    <a:lstStyle/>
                    <a:p>
                      <a:pPr algn="l" fontAlgn="ctr"/>
                      <a:r>
                        <a:rPr lang="zh-TW" altLang="en-US" sz="1100" u="none" strike="noStrike" dirty="0">
                          <a:effectLst/>
                        </a:rPr>
                        <a:t>損害保険協会</a:t>
                      </a:r>
                      <a:endParaRPr lang="zh-TW"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tx2">
                        <a:lumMod val="20000"/>
                        <a:lumOff val="80000"/>
                      </a:schemeClr>
                    </a:solidFill>
                  </a:tcPr>
                </a:tc>
                <a:tc>
                  <a:txBody>
                    <a:bodyPr/>
                    <a:lstStyle/>
                    <a:p>
                      <a:pPr algn="l" fontAlgn="ctr"/>
                      <a:r>
                        <a:rPr lang="zh-TW" altLang="en-US" sz="1100" u="none" strike="noStrike" dirty="0">
                          <a:effectLst/>
                        </a:rPr>
                        <a:t>損害保険募集人　大学課程</a:t>
                      </a:r>
                      <a:endParaRPr lang="zh-TW"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tx2">
                        <a:lumMod val="20000"/>
                        <a:lumOff val="80000"/>
                      </a:schemeClr>
                    </a:solidFill>
                  </a:tcPr>
                </a:tc>
                <a:tc>
                  <a:txBody>
                    <a:bodyPr/>
                    <a:lstStyle/>
                    <a:p>
                      <a:pPr algn="ctr" fontAlgn="ctr"/>
                      <a:r>
                        <a:rPr lang="en-US" altLang="ja-JP" sz="1100" u="none" strike="noStrike" dirty="0">
                          <a:effectLst/>
                        </a:rPr>
                        <a:t>53</a:t>
                      </a:r>
                      <a:r>
                        <a:rPr lang="ja-JP" altLang="en-US" sz="1100" u="none" strike="noStrike" dirty="0">
                          <a:effectLst/>
                        </a:rPr>
                        <a:t>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tx2">
                        <a:lumMod val="20000"/>
                        <a:lumOff val="80000"/>
                      </a:schemeClr>
                    </a:solidFill>
                  </a:tcPr>
                </a:tc>
                <a:tc>
                  <a:txBody>
                    <a:bodyPr/>
                    <a:lstStyle/>
                    <a:p>
                      <a:pPr algn="r" fontAlgn="ctr"/>
                      <a:r>
                        <a:rPr lang="en-US" altLang="ja-JP" sz="1100" u="none" strike="noStrike" dirty="0">
                          <a:effectLst/>
                        </a:rPr>
                        <a:t>89.8%</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tx2">
                        <a:lumMod val="20000"/>
                        <a:lumOff val="80000"/>
                      </a:schemeClr>
                    </a:solidFill>
                  </a:tcPr>
                </a:tc>
                <a:extLst>
                  <a:ext uri="{0D108BD9-81ED-4DB2-BD59-A6C34878D82A}">
                    <a16:rowId xmlns:a16="http://schemas.microsoft.com/office/drawing/2014/main" val="2908083354"/>
                  </a:ext>
                </a:extLst>
              </a:tr>
              <a:tr h="238125">
                <a:tc vMerge="1">
                  <a:txBody>
                    <a:bodyPr/>
                    <a:lstStyle/>
                    <a:p>
                      <a:pPr algn="l"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tx2">
                        <a:lumMod val="20000"/>
                        <a:lumOff val="80000"/>
                      </a:schemeClr>
                    </a:solidFill>
                  </a:tcPr>
                </a:tc>
                <a:tc>
                  <a:txBody>
                    <a:bodyPr/>
                    <a:lstStyle/>
                    <a:p>
                      <a:pPr algn="l" fontAlgn="ctr"/>
                      <a:r>
                        <a:rPr lang="zh-TW" altLang="en-US" sz="1100" u="none" strike="noStrike" dirty="0">
                          <a:effectLst/>
                        </a:rPr>
                        <a:t>損害保険募集人　一般</a:t>
                      </a:r>
                      <a:r>
                        <a:rPr lang="ja-JP" altLang="en-US" sz="1100" u="none" strike="noStrike" dirty="0">
                          <a:effectLst/>
                        </a:rPr>
                        <a:t>課程</a:t>
                      </a:r>
                      <a:endParaRPr lang="zh-TW"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tx2">
                        <a:lumMod val="20000"/>
                        <a:lumOff val="80000"/>
                      </a:schemeClr>
                    </a:solidFill>
                  </a:tcPr>
                </a:tc>
                <a:tc>
                  <a:txBody>
                    <a:bodyPr/>
                    <a:lstStyle/>
                    <a:p>
                      <a:pPr algn="ctr" fontAlgn="ctr"/>
                      <a:r>
                        <a:rPr lang="en-US" altLang="ja-JP" sz="1100" u="none" strike="noStrike" dirty="0">
                          <a:effectLst/>
                        </a:rPr>
                        <a:t>59</a:t>
                      </a:r>
                      <a:r>
                        <a:rPr lang="ja-JP" altLang="en-US" sz="1100" u="none" strike="noStrike" dirty="0">
                          <a:effectLst/>
                        </a:rPr>
                        <a:t>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tx2">
                        <a:lumMod val="20000"/>
                        <a:lumOff val="80000"/>
                      </a:schemeClr>
                    </a:solidFill>
                  </a:tcPr>
                </a:tc>
                <a:tc>
                  <a:txBody>
                    <a:bodyPr/>
                    <a:lstStyle/>
                    <a:p>
                      <a:pPr algn="r" fontAlgn="ctr"/>
                      <a:r>
                        <a:rPr lang="en-US" altLang="ja-JP" sz="1100" u="none" strike="noStrike" dirty="0">
                          <a:effectLst/>
                        </a:rPr>
                        <a:t>100.0%</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tx2">
                        <a:lumMod val="20000"/>
                        <a:lumOff val="80000"/>
                      </a:schemeClr>
                    </a:solidFill>
                  </a:tcPr>
                </a:tc>
                <a:extLst>
                  <a:ext uri="{0D108BD9-81ED-4DB2-BD59-A6C34878D82A}">
                    <a16:rowId xmlns:a16="http://schemas.microsoft.com/office/drawing/2014/main" val="3563339218"/>
                  </a:ext>
                </a:extLst>
              </a:tr>
              <a:tr h="238125">
                <a:tc>
                  <a:txBody>
                    <a:bodyPr/>
                    <a:lstStyle/>
                    <a:p>
                      <a:pPr algn="l" fontAlgn="ctr"/>
                      <a:r>
                        <a:rPr lang="zh-TW" altLang="en-US" sz="1100" u="none" strike="noStrike" dirty="0">
                          <a:effectLst/>
                        </a:rPr>
                        <a:t>日本少額短期保険協会</a:t>
                      </a:r>
                      <a:endParaRPr lang="zh-TW"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TW" altLang="en-US" sz="1100" u="none" strike="noStrike" dirty="0">
                          <a:effectLst/>
                        </a:rPr>
                        <a:t>少額短期保険募集人</a:t>
                      </a:r>
                      <a:endParaRPr lang="zh-TW"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1100" u="none" strike="noStrike" dirty="0">
                          <a:effectLst/>
                        </a:rPr>
                        <a:t>5</a:t>
                      </a:r>
                      <a:r>
                        <a:rPr lang="ja-JP" altLang="en-US" sz="1100" u="none" strike="noStrike" dirty="0">
                          <a:effectLst/>
                        </a:rPr>
                        <a:t>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dirty="0">
                          <a:effectLst/>
                        </a:rPr>
                        <a:t>8.5%</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027318002"/>
                  </a:ext>
                </a:extLst>
              </a:tr>
            </a:tbl>
          </a:graphicData>
        </a:graphic>
      </p:graphicFrame>
      <p:sp>
        <p:nvSpPr>
          <p:cNvPr id="5" name="正方形/長方形 4">
            <a:extLst>
              <a:ext uri="{FF2B5EF4-FFF2-40B4-BE49-F238E27FC236}">
                <a16:creationId xmlns:a16="http://schemas.microsoft.com/office/drawing/2014/main" id="{4F7FCB5C-9BEC-4847-9596-8ACE66C5ADEE}"/>
              </a:ext>
            </a:extLst>
          </p:cNvPr>
          <p:cNvSpPr/>
          <p:nvPr/>
        </p:nvSpPr>
        <p:spPr>
          <a:xfrm>
            <a:off x="311150" y="1089485"/>
            <a:ext cx="4419875" cy="400110"/>
          </a:xfrm>
          <a:prstGeom prst="rect">
            <a:avLst/>
          </a:prstGeom>
        </p:spPr>
        <p:txBody>
          <a:bodyPr wrap="square">
            <a:spAutoFit/>
          </a:bodyPr>
          <a:lstStyle/>
          <a:p>
            <a:r>
              <a:rPr lang="ja-JP" altLang="en-US" sz="2000" b="1" dirty="0">
                <a:latin typeface="+mn-ea"/>
              </a:rPr>
              <a:t>②資格取得状況　</a:t>
            </a:r>
            <a:r>
              <a:rPr lang="en-US" altLang="ja-JP" sz="2000" b="1" dirty="0">
                <a:latin typeface="+mn-ea"/>
              </a:rPr>
              <a:t>(2023</a:t>
            </a:r>
            <a:r>
              <a:rPr lang="ja-JP" altLang="en-US" sz="2000" b="1" dirty="0">
                <a:latin typeface="+mn-ea"/>
              </a:rPr>
              <a:t>年</a:t>
            </a:r>
            <a:r>
              <a:rPr lang="en-US" altLang="ja-JP" sz="2000" b="1" dirty="0">
                <a:latin typeface="+mn-ea"/>
              </a:rPr>
              <a:t>3</a:t>
            </a:r>
            <a:r>
              <a:rPr lang="ja-JP" altLang="en-US" sz="2000" b="1" dirty="0">
                <a:latin typeface="+mn-ea"/>
              </a:rPr>
              <a:t>月時点</a:t>
            </a:r>
            <a:r>
              <a:rPr lang="en-US" altLang="ja-JP" sz="2000" b="1" dirty="0">
                <a:latin typeface="+mn-ea"/>
              </a:rPr>
              <a:t>)</a:t>
            </a:r>
            <a:endParaRPr lang="ja-JP" altLang="en-US" sz="2000" b="1" dirty="0">
              <a:latin typeface="+mn-ea"/>
            </a:endParaRPr>
          </a:p>
        </p:txBody>
      </p:sp>
      <p:sp>
        <p:nvSpPr>
          <p:cNvPr id="10" name="正方形/長方形 9">
            <a:extLst>
              <a:ext uri="{FF2B5EF4-FFF2-40B4-BE49-F238E27FC236}">
                <a16:creationId xmlns:a16="http://schemas.microsoft.com/office/drawing/2014/main" id="{0519090D-365A-4DAD-831E-747D2CF97DBA}"/>
              </a:ext>
            </a:extLst>
          </p:cNvPr>
          <p:cNvSpPr/>
          <p:nvPr/>
        </p:nvSpPr>
        <p:spPr>
          <a:xfrm>
            <a:off x="6539042" y="5076588"/>
            <a:ext cx="1430469" cy="261610"/>
          </a:xfrm>
          <a:prstGeom prst="rect">
            <a:avLst/>
          </a:prstGeom>
        </p:spPr>
        <p:txBody>
          <a:bodyPr wrap="square">
            <a:spAutoFit/>
          </a:bodyPr>
          <a:lstStyle/>
          <a:p>
            <a:r>
              <a:rPr lang="ja-JP" altLang="en-US" sz="1100" dirty="0">
                <a:latin typeface="+mn-ea"/>
              </a:rPr>
              <a:t>事業部人員　</a:t>
            </a:r>
            <a:r>
              <a:rPr lang="en-US" altLang="ja-JP" sz="1100" dirty="0">
                <a:latin typeface="+mn-ea"/>
              </a:rPr>
              <a:t>59</a:t>
            </a:r>
            <a:r>
              <a:rPr lang="ja-JP" altLang="en-US" sz="1100" dirty="0">
                <a:latin typeface="+mn-ea"/>
              </a:rPr>
              <a:t>名</a:t>
            </a:r>
          </a:p>
        </p:txBody>
      </p:sp>
      <p:sp>
        <p:nvSpPr>
          <p:cNvPr id="4" name="テキスト ボックス 3">
            <a:extLst>
              <a:ext uri="{FF2B5EF4-FFF2-40B4-BE49-F238E27FC236}">
                <a16:creationId xmlns:a16="http://schemas.microsoft.com/office/drawing/2014/main" id="{534205C9-008D-4CDE-82AA-5A5FEF757370}"/>
              </a:ext>
            </a:extLst>
          </p:cNvPr>
          <p:cNvSpPr txBox="1"/>
          <p:nvPr/>
        </p:nvSpPr>
        <p:spPr>
          <a:xfrm>
            <a:off x="961973" y="5338198"/>
            <a:ext cx="5806206" cy="369332"/>
          </a:xfrm>
          <a:prstGeom prst="rect">
            <a:avLst/>
          </a:prstGeom>
          <a:noFill/>
        </p:spPr>
        <p:txBody>
          <a:bodyPr wrap="square" rtlCol="0">
            <a:spAutoFit/>
          </a:bodyPr>
          <a:lstStyle/>
          <a:p>
            <a:r>
              <a:rPr kumimoji="1" lang="en-US" altLang="ja-JP" dirty="0"/>
              <a:t>※</a:t>
            </a:r>
            <a:r>
              <a:rPr kumimoji="1" lang="ja-JP" altLang="en-US" dirty="0"/>
              <a:t>　</a:t>
            </a:r>
            <a:r>
              <a:rPr kumimoji="1" lang="en-US" altLang="ja-JP" dirty="0">
                <a:solidFill>
                  <a:srgbClr val="FF0000"/>
                </a:solidFill>
              </a:rPr>
              <a:t>2023</a:t>
            </a:r>
            <a:r>
              <a:rPr kumimoji="1" lang="ja-JP" altLang="en-US" dirty="0">
                <a:solidFill>
                  <a:srgbClr val="FF0000"/>
                </a:solidFill>
              </a:rPr>
              <a:t>年度 新たに</a:t>
            </a:r>
            <a:r>
              <a:rPr lang="en-US" altLang="ja-JP" dirty="0">
                <a:solidFill>
                  <a:srgbClr val="FF0000"/>
                </a:solidFill>
              </a:rPr>
              <a:t> 3</a:t>
            </a:r>
            <a:r>
              <a:rPr kumimoji="1" lang="ja-JP" altLang="en-US" dirty="0">
                <a:solidFill>
                  <a:srgbClr val="FF0000"/>
                </a:solidFill>
              </a:rPr>
              <a:t>名 が上位資格を取得しました</a:t>
            </a:r>
          </a:p>
        </p:txBody>
      </p:sp>
    </p:spTree>
    <p:extLst>
      <p:ext uri="{BB962C8B-B14F-4D97-AF65-F5344CB8AC3E}">
        <p14:creationId xmlns:p14="http://schemas.microsoft.com/office/powerpoint/2010/main" val="2445024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AC3963-585B-42B4-A72B-B202923742B0}"/>
              </a:ext>
            </a:extLst>
          </p:cNvPr>
          <p:cNvSpPr>
            <a:spLocks noGrp="1"/>
          </p:cNvSpPr>
          <p:nvPr>
            <p:ph type="title"/>
          </p:nvPr>
        </p:nvSpPr>
        <p:spPr>
          <a:xfrm>
            <a:off x="887896" y="162000"/>
            <a:ext cx="6400800" cy="676800"/>
          </a:xfrm>
        </p:spPr>
        <p:txBody>
          <a:bodyPr>
            <a:noAutofit/>
          </a:bodyPr>
          <a:lstStyle/>
          <a:p>
            <a:r>
              <a:rPr lang="ja-JP" altLang="en-US" sz="2400" dirty="0"/>
              <a:t>業務品質向上と改善についての取り組み</a:t>
            </a:r>
            <a:r>
              <a:rPr lang="en-US" altLang="ja-JP" sz="2400" dirty="0"/>
              <a:t>(1)</a:t>
            </a:r>
            <a:endParaRPr kumimoji="1" lang="ja-JP" altLang="en-US" sz="2400" b="0" dirty="0"/>
          </a:p>
        </p:txBody>
      </p:sp>
      <p:sp>
        <p:nvSpPr>
          <p:cNvPr id="6" name="スライド番号プレースホルダー 5">
            <a:extLst>
              <a:ext uri="{FF2B5EF4-FFF2-40B4-BE49-F238E27FC236}">
                <a16:creationId xmlns:a16="http://schemas.microsoft.com/office/drawing/2014/main" id="{3D0EB74F-FF68-4A0E-9A17-DAAF49B79C07}"/>
              </a:ext>
            </a:extLst>
          </p:cNvPr>
          <p:cNvSpPr>
            <a:spLocks noGrp="1"/>
          </p:cNvSpPr>
          <p:nvPr>
            <p:ph type="sldNum" sz="quarter" idx="4"/>
          </p:nvPr>
        </p:nvSpPr>
        <p:spPr/>
        <p:txBody>
          <a:bodyPr/>
          <a:lstStyle/>
          <a:p>
            <a:fld id="{72A98194-5DC2-436A-AA23-87554DAA05F1}" type="slidenum">
              <a:rPr lang="ja-JP" altLang="en-US" sz="1800" smtClean="0"/>
              <a:pPr/>
              <a:t>8</a:t>
            </a:fld>
            <a:endParaRPr lang="ja-JP" altLang="en-US" sz="1800"/>
          </a:p>
        </p:txBody>
      </p:sp>
      <p:sp>
        <p:nvSpPr>
          <p:cNvPr id="5" name="テキスト ボックス 4">
            <a:extLst>
              <a:ext uri="{FF2B5EF4-FFF2-40B4-BE49-F238E27FC236}">
                <a16:creationId xmlns:a16="http://schemas.microsoft.com/office/drawing/2014/main" id="{E5CCC12B-8147-4A12-BABE-E7213FE154B5}"/>
              </a:ext>
            </a:extLst>
          </p:cNvPr>
          <p:cNvSpPr txBox="1"/>
          <p:nvPr/>
        </p:nvSpPr>
        <p:spPr>
          <a:xfrm>
            <a:off x="278296" y="1020417"/>
            <a:ext cx="8627165" cy="400110"/>
          </a:xfrm>
          <a:prstGeom prst="rect">
            <a:avLst/>
          </a:prstGeom>
          <a:noFill/>
        </p:spPr>
        <p:txBody>
          <a:bodyPr wrap="square" rtlCol="0">
            <a:spAutoFit/>
          </a:bodyPr>
          <a:lstStyle/>
          <a:p>
            <a:r>
              <a:rPr kumimoji="1" lang="ja-JP" altLang="en-US" sz="2000" b="1" dirty="0"/>
              <a:t>①内部監査受審結果</a:t>
            </a:r>
            <a:r>
              <a:rPr kumimoji="1" lang="en-US" altLang="ja-JP" sz="2000" b="1" dirty="0"/>
              <a:t>(2022</a:t>
            </a:r>
            <a:r>
              <a:rPr kumimoji="1" lang="ja-JP" altLang="en-US" sz="2000" b="1" dirty="0"/>
              <a:t>年度～</a:t>
            </a:r>
            <a:r>
              <a:rPr kumimoji="1" lang="en-US" altLang="ja-JP" sz="2000" b="1" dirty="0"/>
              <a:t>2023</a:t>
            </a:r>
            <a:r>
              <a:rPr kumimoji="1" lang="ja-JP" altLang="en-US" sz="2000" b="1" dirty="0"/>
              <a:t>年度</a:t>
            </a:r>
            <a:r>
              <a:rPr kumimoji="1" lang="en-US" altLang="ja-JP" sz="2000" b="1" dirty="0"/>
              <a:t>)</a:t>
            </a:r>
            <a:r>
              <a:rPr kumimoji="1" lang="ja-JP" altLang="en-US" sz="2000" b="1" dirty="0"/>
              <a:t>　　　　　</a:t>
            </a:r>
            <a:r>
              <a:rPr lang="en-US" altLang="ja-JP" sz="1200" b="1" dirty="0"/>
              <a:t>(</a:t>
            </a:r>
            <a:r>
              <a:rPr lang="ja-JP" altLang="en-US" sz="1200" dirty="0"/>
              <a:t>株式会社リコー　内部監査室が実施</a:t>
            </a:r>
            <a:r>
              <a:rPr lang="en-US" altLang="ja-JP" sz="1200" dirty="0"/>
              <a:t>)</a:t>
            </a:r>
            <a:endParaRPr kumimoji="1" lang="ja-JP" altLang="en-US" sz="1200" dirty="0"/>
          </a:p>
        </p:txBody>
      </p:sp>
      <p:sp>
        <p:nvSpPr>
          <p:cNvPr id="8" name="テキスト ボックス 7">
            <a:extLst>
              <a:ext uri="{FF2B5EF4-FFF2-40B4-BE49-F238E27FC236}">
                <a16:creationId xmlns:a16="http://schemas.microsoft.com/office/drawing/2014/main" id="{8FE78C75-38FD-408D-8EED-8ED98BE33E5E}"/>
              </a:ext>
            </a:extLst>
          </p:cNvPr>
          <p:cNvSpPr txBox="1"/>
          <p:nvPr/>
        </p:nvSpPr>
        <p:spPr>
          <a:xfrm>
            <a:off x="278295" y="1549825"/>
            <a:ext cx="8639201" cy="646331"/>
          </a:xfrm>
          <a:prstGeom prst="rect">
            <a:avLst/>
          </a:prstGeom>
          <a:solidFill>
            <a:schemeClr val="accent3">
              <a:lumMod val="20000"/>
              <a:lumOff val="80000"/>
            </a:schemeClr>
          </a:solidFill>
          <a:ln>
            <a:solidFill>
              <a:schemeClr val="tx1"/>
            </a:solidFill>
          </a:ln>
        </p:spPr>
        <p:txBody>
          <a:bodyPr wrap="square" rtlCol="0">
            <a:spAutoFit/>
          </a:bodyPr>
          <a:lstStyle/>
          <a:p>
            <a:r>
              <a:rPr kumimoji="1" lang="ja-JP" altLang="en-US" dirty="0"/>
              <a:t>　</a:t>
            </a:r>
            <a:r>
              <a:rPr kumimoji="1" lang="en-US" altLang="ja-JP" dirty="0"/>
              <a:t>2022</a:t>
            </a:r>
            <a:r>
              <a:rPr kumimoji="1" lang="ja-JP" altLang="en-US" dirty="0"/>
              <a:t>年度実施課所　：　本社・</a:t>
            </a:r>
            <a:r>
              <a:rPr lang="ja-JP" altLang="en-US" dirty="0"/>
              <a:t>大阪</a:t>
            </a:r>
            <a:r>
              <a:rPr lang="en-US" altLang="ja-JP" dirty="0"/>
              <a:t>(</a:t>
            </a:r>
            <a:r>
              <a:rPr lang="ja-JP" altLang="en-US" dirty="0"/>
              <a:t>営</a:t>
            </a:r>
            <a:r>
              <a:rPr lang="en-US" altLang="ja-JP" dirty="0"/>
              <a:t>)</a:t>
            </a:r>
            <a:r>
              <a:rPr lang="ja-JP" altLang="en-US" dirty="0"/>
              <a:t>・仙台</a:t>
            </a:r>
            <a:r>
              <a:rPr lang="en-US" altLang="ja-JP" dirty="0"/>
              <a:t>(</a:t>
            </a:r>
            <a:r>
              <a:rPr lang="ja-JP" altLang="en-US" dirty="0"/>
              <a:t>営</a:t>
            </a:r>
            <a:r>
              <a:rPr lang="en-US" altLang="ja-JP" dirty="0"/>
              <a:t>)</a:t>
            </a:r>
            <a:r>
              <a:rPr lang="ja-JP" altLang="en-US" dirty="0"/>
              <a:t>　   　</a:t>
            </a:r>
            <a:r>
              <a:rPr kumimoji="1" lang="ja-JP" altLang="en-US" dirty="0"/>
              <a:t>　　　</a:t>
            </a:r>
          </a:p>
          <a:p>
            <a:r>
              <a:rPr lang="ja-JP" altLang="en-US" dirty="0"/>
              <a:t>　</a:t>
            </a:r>
            <a:r>
              <a:rPr lang="en-US" altLang="ja-JP" dirty="0"/>
              <a:t>2023</a:t>
            </a:r>
            <a:r>
              <a:rPr lang="ja-JP" altLang="en-US" dirty="0"/>
              <a:t>年度実施課所　：　本社・</a:t>
            </a:r>
            <a:r>
              <a:rPr kumimoji="1" lang="ja-JP" altLang="en-US" dirty="0"/>
              <a:t>名古屋</a:t>
            </a:r>
            <a:r>
              <a:rPr lang="en-US" altLang="ja-JP" dirty="0"/>
              <a:t>(</a:t>
            </a:r>
            <a:r>
              <a:rPr lang="ja-JP" altLang="en-US" dirty="0"/>
              <a:t>営</a:t>
            </a:r>
            <a:r>
              <a:rPr lang="en-US" altLang="ja-JP" dirty="0"/>
              <a:t>)</a:t>
            </a:r>
            <a:r>
              <a:rPr kumimoji="1" lang="ja-JP" altLang="en-US" dirty="0"/>
              <a:t>・九州中国</a:t>
            </a:r>
            <a:r>
              <a:rPr kumimoji="1" lang="en-US" altLang="ja-JP" dirty="0"/>
              <a:t>(</a:t>
            </a:r>
            <a:r>
              <a:rPr kumimoji="1" lang="ja-JP" altLang="en-US" dirty="0"/>
              <a:t>営</a:t>
            </a:r>
            <a:r>
              <a:rPr kumimoji="1" lang="en-US" altLang="ja-JP" dirty="0"/>
              <a:t>)</a:t>
            </a:r>
            <a:r>
              <a:rPr kumimoji="1" lang="ja-JP" altLang="en-US" dirty="0"/>
              <a:t>　　</a:t>
            </a:r>
            <a:r>
              <a:rPr lang="ja-JP" altLang="en-US" dirty="0"/>
              <a:t>　   　</a:t>
            </a:r>
            <a:endParaRPr lang="en-US" altLang="ja-JP" dirty="0"/>
          </a:p>
        </p:txBody>
      </p:sp>
      <p:sp>
        <p:nvSpPr>
          <p:cNvPr id="9" name="テキスト ボックス 8">
            <a:extLst>
              <a:ext uri="{FF2B5EF4-FFF2-40B4-BE49-F238E27FC236}">
                <a16:creationId xmlns:a16="http://schemas.microsoft.com/office/drawing/2014/main" id="{F5EDB59D-9DFA-4EF0-A2C4-8027EA80D176}"/>
              </a:ext>
            </a:extLst>
          </p:cNvPr>
          <p:cNvSpPr txBox="1"/>
          <p:nvPr/>
        </p:nvSpPr>
        <p:spPr>
          <a:xfrm>
            <a:off x="5526157" y="2645526"/>
            <a:ext cx="3525078" cy="3831818"/>
          </a:xfrm>
          <a:prstGeom prst="rect">
            <a:avLst/>
          </a:prstGeom>
          <a:solidFill>
            <a:schemeClr val="accent5">
              <a:lumMod val="20000"/>
              <a:lumOff val="80000"/>
            </a:schemeClr>
          </a:solidFill>
          <a:ln>
            <a:solidFill>
              <a:schemeClr val="tx1"/>
            </a:solidFill>
          </a:ln>
        </p:spPr>
        <p:txBody>
          <a:bodyPr wrap="square" rtlCol="0">
            <a:spAutoFit/>
          </a:bodyPr>
          <a:lstStyle/>
          <a:p>
            <a:r>
              <a:rPr lang="ja-JP" altLang="en-US" b="1" dirty="0"/>
              <a:t>＜</a:t>
            </a:r>
            <a:r>
              <a:rPr kumimoji="1" lang="ja-JP" altLang="en-US" b="1" dirty="0"/>
              <a:t>受審結果のまとめ＞</a:t>
            </a:r>
          </a:p>
          <a:p>
            <a:r>
              <a:rPr kumimoji="1" lang="en-US" altLang="ja-JP" dirty="0"/>
              <a:t>1.</a:t>
            </a:r>
            <a:r>
              <a:rPr lang="en-US" altLang="ja-JP" dirty="0"/>
              <a:t>2022</a:t>
            </a:r>
            <a:r>
              <a:rPr lang="ja-JP" altLang="en-US" dirty="0"/>
              <a:t>年～</a:t>
            </a:r>
            <a:r>
              <a:rPr lang="en-US" altLang="ja-JP" dirty="0"/>
              <a:t>2023</a:t>
            </a:r>
            <a:r>
              <a:rPr lang="ja-JP" altLang="en-US" dirty="0"/>
              <a:t>年両年ともに</a:t>
            </a:r>
          </a:p>
          <a:p>
            <a:r>
              <a:rPr kumimoji="1" lang="ja-JP" altLang="en-US" dirty="0"/>
              <a:t>　</a:t>
            </a:r>
            <a:r>
              <a:rPr lang="ja-JP" altLang="en-US" dirty="0"/>
              <a:t> 保険業法遵守に関する不適合は</a:t>
            </a:r>
          </a:p>
          <a:p>
            <a:r>
              <a:rPr kumimoji="1" lang="ja-JP" altLang="en-US" dirty="0"/>
              <a:t>　</a:t>
            </a:r>
            <a:r>
              <a:rPr lang="ja-JP" altLang="en-US" dirty="0"/>
              <a:t> ありませんでした</a:t>
            </a:r>
            <a:endParaRPr kumimoji="1" lang="ja-JP" altLang="en-US" dirty="0"/>
          </a:p>
          <a:p>
            <a:r>
              <a:rPr lang="en-US" altLang="ja-JP" dirty="0"/>
              <a:t>2.</a:t>
            </a:r>
            <a:r>
              <a:rPr lang="ja-JP" altLang="en-US" dirty="0"/>
              <a:t>指摘事項に　 ありませんでした。</a:t>
            </a:r>
          </a:p>
          <a:p>
            <a:r>
              <a:rPr lang="en-US" altLang="ja-JP" dirty="0"/>
              <a:t>3.</a:t>
            </a:r>
            <a:r>
              <a:rPr lang="ja-JP" altLang="en-US" dirty="0"/>
              <a:t>自主的な「改善の機会」</a:t>
            </a:r>
            <a:r>
              <a:rPr kumimoji="1" lang="en-US" altLang="ja-JP" dirty="0"/>
              <a:t>5</a:t>
            </a:r>
            <a:r>
              <a:rPr kumimoji="1" lang="ja-JP" altLang="en-US" dirty="0"/>
              <a:t>項目　　　　　　</a:t>
            </a:r>
          </a:p>
          <a:p>
            <a:endParaRPr lang="en-US" altLang="ja-JP" dirty="0"/>
          </a:p>
          <a:p>
            <a:r>
              <a:rPr lang="ja-JP" altLang="en-US" dirty="0"/>
              <a:t>＜その他＞</a:t>
            </a:r>
            <a:endParaRPr lang="en-US" altLang="ja-JP" dirty="0"/>
          </a:p>
          <a:p>
            <a:r>
              <a:rPr lang="ja-JP" altLang="en-US" dirty="0"/>
              <a:t>　マネージャーおよび事業部員のス</a:t>
            </a:r>
            <a:endParaRPr lang="en-US" altLang="ja-JP" dirty="0"/>
          </a:p>
          <a:p>
            <a:r>
              <a:rPr lang="en-US" altLang="ja-JP" dirty="0"/>
              <a:t>  </a:t>
            </a:r>
            <a:r>
              <a:rPr lang="ja-JP" altLang="en-US" dirty="0"/>
              <a:t>キルアップに向けて</a:t>
            </a:r>
          </a:p>
          <a:p>
            <a:pPr>
              <a:lnSpc>
                <a:spcPct val="150000"/>
              </a:lnSpc>
            </a:pPr>
            <a:r>
              <a:rPr lang="ja-JP" altLang="en-US" sz="1600" dirty="0"/>
              <a:t>　</a:t>
            </a:r>
            <a:r>
              <a:rPr lang="ja-JP" altLang="en-US" dirty="0"/>
              <a:t>・事業部セルフチェック</a:t>
            </a:r>
            <a:r>
              <a:rPr lang="en-US" altLang="ja-JP" dirty="0"/>
              <a:t>(</a:t>
            </a:r>
            <a:r>
              <a:rPr lang="ja-JP" altLang="en-US" dirty="0"/>
              <a:t>自主的な</a:t>
            </a:r>
            <a:endParaRPr lang="en-US" altLang="ja-JP" dirty="0"/>
          </a:p>
          <a:p>
            <a:r>
              <a:rPr lang="en-US" altLang="ja-JP" dirty="0"/>
              <a:t>   </a:t>
            </a:r>
            <a:r>
              <a:rPr lang="ja-JP" altLang="en-US" dirty="0"/>
              <a:t>改善活動</a:t>
            </a:r>
            <a:r>
              <a:rPr lang="en-US" altLang="ja-JP" dirty="0"/>
              <a:t>)</a:t>
            </a:r>
            <a:r>
              <a:rPr lang="ja-JP" altLang="en-US" dirty="0"/>
              <a:t>　「改善の機会</a:t>
            </a:r>
            <a:r>
              <a:rPr lang="en-US" altLang="ja-JP" dirty="0"/>
              <a:t>3</a:t>
            </a:r>
            <a:r>
              <a:rPr lang="ja-JP" altLang="en-US" dirty="0"/>
              <a:t>件」</a:t>
            </a:r>
          </a:p>
          <a:p>
            <a:r>
              <a:rPr lang="ja-JP" altLang="en-US" dirty="0"/>
              <a:t>　・社内勉強会の実施</a:t>
            </a:r>
            <a:endParaRPr lang="en-US" altLang="ja-JP" dirty="0"/>
          </a:p>
        </p:txBody>
      </p:sp>
      <p:sp>
        <p:nvSpPr>
          <p:cNvPr id="4" name="テキスト ボックス 3">
            <a:extLst>
              <a:ext uri="{FF2B5EF4-FFF2-40B4-BE49-F238E27FC236}">
                <a16:creationId xmlns:a16="http://schemas.microsoft.com/office/drawing/2014/main" id="{31F8E141-C177-44F8-AFE6-718BB51D211F}"/>
              </a:ext>
            </a:extLst>
          </p:cNvPr>
          <p:cNvSpPr txBox="1"/>
          <p:nvPr/>
        </p:nvSpPr>
        <p:spPr>
          <a:xfrm>
            <a:off x="425898" y="2276194"/>
            <a:ext cx="3922643" cy="369332"/>
          </a:xfrm>
          <a:prstGeom prst="rect">
            <a:avLst/>
          </a:prstGeom>
          <a:noFill/>
        </p:spPr>
        <p:txBody>
          <a:bodyPr wrap="square" rtlCol="0">
            <a:spAutoFit/>
          </a:bodyPr>
          <a:lstStyle/>
          <a:p>
            <a:r>
              <a:rPr kumimoji="1" lang="en-US" altLang="ja-JP" b="1" dirty="0">
                <a:solidFill>
                  <a:srgbClr val="000099"/>
                </a:solidFill>
              </a:rPr>
              <a:t>&lt;2023</a:t>
            </a:r>
            <a:r>
              <a:rPr kumimoji="1" lang="ja-JP" altLang="en-US" b="1" dirty="0">
                <a:solidFill>
                  <a:srgbClr val="000099"/>
                </a:solidFill>
              </a:rPr>
              <a:t>年度 本社監査結果</a:t>
            </a:r>
            <a:r>
              <a:rPr kumimoji="1" lang="en-US" altLang="ja-JP" b="1" dirty="0">
                <a:solidFill>
                  <a:srgbClr val="000099"/>
                </a:solidFill>
              </a:rPr>
              <a:t>&gt;</a:t>
            </a:r>
            <a:endParaRPr kumimoji="1" lang="ja-JP" altLang="en-US" b="1" dirty="0">
              <a:solidFill>
                <a:srgbClr val="000099"/>
              </a:solidFill>
            </a:endParaRPr>
          </a:p>
        </p:txBody>
      </p:sp>
      <p:sp>
        <p:nvSpPr>
          <p:cNvPr id="10" name="テキスト ボックス 9">
            <a:extLst>
              <a:ext uri="{FF2B5EF4-FFF2-40B4-BE49-F238E27FC236}">
                <a16:creationId xmlns:a16="http://schemas.microsoft.com/office/drawing/2014/main" id="{C007010A-5337-ABCC-1F24-559410EE6D3A}"/>
              </a:ext>
            </a:extLst>
          </p:cNvPr>
          <p:cNvSpPr txBox="1"/>
          <p:nvPr/>
        </p:nvSpPr>
        <p:spPr>
          <a:xfrm>
            <a:off x="165650" y="2664024"/>
            <a:ext cx="5261113" cy="3893374"/>
          </a:xfrm>
          <a:prstGeom prst="rect">
            <a:avLst/>
          </a:prstGeom>
          <a:solidFill>
            <a:schemeClr val="accent5">
              <a:lumMod val="20000"/>
              <a:lumOff val="80000"/>
            </a:schemeClr>
          </a:solidFill>
          <a:ln>
            <a:solidFill>
              <a:schemeClr val="tx1"/>
            </a:solidFill>
          </a:ln>
        </p:spPr>
        <p:txBody>
          <a:bodyPr wrap="square">
            <a:spAutoFit/>
          </a:bodyPr>
          <a:lstStyle/>
          <a:p>
            <a:pPr algn="l"/>
            <a:r>
              <a:rPr lang="en-US" altLang="ja-JP" b="0" i="0" dirty="0">
                <a:solidFill>
                  <a:srgbClr val="000000"/>
                </a:solidFill>
                <a:effectLst/>
                <a:latin typeface="Verdana" panose="020B0604030504040204" pitchFamily="34" charset="0"/>
              </a:rPr>
              <a:t>【</a:t>
            </a:r>
            <a:r>
              <a:rPr lang="ja-JP" altLang="en-US" b="0" i="0" dirty="0">
                <a:solidFill>
                  <a:srgbClr val="000000"/>
                </a:solidFill>
                <a:effectLst/>
                <a:latin typeface="Verdana" panose="020B0604030504040204" pitchFamily="34" charset="0"/>
              </a:rPr>
              <a:t>内部監査報告書</a:t>
            </a:r>
            <a:r>
              <a:rPr lang="en-US" altLang="ja-JP" b="0" i="0" dirty="0">
                <a:solidFill>
                  <a:srgbClr val="000000"/>
                </a:solidFill>
                <a:effectLst/>
                <a:latin typeface="Verdana" panose="020B0604030504040204" pitchFamily="34" charset="0"/>
              </a:rPr>
              <a:t>】</a:t>
            </a:r>
          </a:p>
          <a:p>
            <a:pPr algn="l"/>
            <a:r>
              <a:rPr lang="en-US" altLang="ja-JP" b="0" i="0" dirty="0">
                <a:solidFill>
                  <a:srgbClr val="000000"/>
                </a:solidFill>
                <a:effectLst/>
                <a:latin typeface="Verdana" panose="020B0604030504040204" pitchFamily="34" charset="0"/>
              </a:rPr>
              <a:t> </a:t>
            </a:r>
            <a:r>
              <a:rPr lang="ja-JP" altLang="en-US" sz="1600" b="0" i="0" dirty="0">
                <a:solidFill>
                  <a:srgbClr val="000000"/>
                </a:solidFill>
                <a:effectLst/>
                <a:latin typeface="Verdana" panose="020B0604030504040204" pitchFamily="34" charset="0"/>
              </a:rPr>
              <a:t>・被監査部門 　</a:t>
            </a:r>
            <a:r>
              <a:rPr lang="ja-JP" altLang="en-US" b="0" i="0" dirty="0">
                <a:solidFill>
                  <a:srgbClr val="000000"/>
                </a:solidFill>
                <a:effectLst/>
                <a:latin typeface="Verdana" panose="020B0604030504040204" pitchFamily="34" charset="0"/>
              </a:rPr>
              <a:t>：　</a:t>
            </a:r>
            <a:r>
              <a:rPr lang="ja-JP" altLang="en-US" sz="1600" b="0" i="0" dirty="0">
                <a:solidFill>
                  <a:srgbClr val="000000"/>
                </a:solidFill>
                <a:effectLst/>
                <a:latin typeface="Verdana" panose="020B0604030504040204" pitchFamily="34" charset="0"/>
              </a:rPr>
              <a:t>ライフサポート事業部　事業企画室、　　　保険業務ｾﾝﾀｰ、保険営業部及び東京営業所、営業推進室　　　　　　　　　</a:t>
            </a:r>
          </a:p>
          <a:p>
            <a:pPr algn="l"/>
            <a:r>
              <a:rPr lang="ja-JP" altLang="en-US" b="0" i="0" dirty="0">
                <a:solidFill>
                  <a:srgbClr val="000000"/>
                </a:solidFill>
                <a:effectLst/>
                <a:latin typeface="Verdana" panose="020B0604030504040204" pitchFamily="34" charset="0"/>
              </a:rPr>
              <a:t> </a:t>
            </a:r>
            <a:r>
              <a:rPr lang="ja-JP" altLang="en-US" sz="1600" b="0" i="0" dirty="0">
                <a:solidFill>
                  <a:srgbClr val="000000"/>
                </a:solidFill>
                <a:effectLst/>
                <a:latin typeface="Verdana" panose="020B0604030504040204" pitchFamily="34" charset="0"/>
              </a:rPr>
              <a:t>・監査実施年月日：</a:t>
            </a:r>
            <a:r>
              <a:rPr lang="en-US" altLang="ja-JP" sz="1600" b="0" i="0" dirty="0">
                <a:solidFill>
                  <a:srgbClr val="000000"/>
                </a:solidFill>
                <a:effectLst/>
                <a:latin typeface="Verdana" panose="020B0604030504040204" pitchFamily="34" charset="0"/>
              </a:rPr>
              <a:t>2023</a:t>
            </a:r>
            <a:r>
              <a:rPr lang="ja-JP" altLang="en-US" sz="1600" b="0" i="0" dirty="0">
                <a:solidFill>
                  <a:srgbClr val="000000"/>
                </a:solidFill>
                <a:effectLst/>
                <a:latin typeface="Verdana" panose="020B0604030504040204" pitchFamily="34" charset="0"/>
              </a:rPr>
              <a:t>年</a:t>
            </a:r>
            <a:r>
              <a:rPr lang="en-US" altLang="ja-JP" sz="1600" b="0" i="0" dirty="0">
                <a:solidFill>
                  <a:srgbClr val="000000"/>
                </a:solidFill>
                <a:effectLst/>
                <a:latin typeface="Verdana" panose="020B0604030504040204" pitchFamily="34" charset="0"/>
              </a:rPr>
              <a:t>11</a:t>
            </a:r>
            <a:r>
              <a:rPr lang="ja-JP" altLang="en-US" sz="1600" b="0" i="0" dirty="0">
                <a:solidFill>
                  <a:srgbClr val="000000"/>
                </a:solidFill>
                <a:effectLst/>
                <a:latin typeface="Verdana" panose="020B0604030504040204" pitchFamily="34" charset="0"/>
              </a:rPr>
              <a:t>月</a:t>
            </a:r>
            <a:r>
              <a:rPr lang="en-US" altLang="ja-JP" sz="1600" b="0" i="0" dirty="0">
                <a:solidFill>
                  <a:srgbClr val="000000"/>
                </a:solidFill>
                <a:effectLst/>
                <a:latin typeface="Verdana" panose="020B0604030504040204" pitchFamily="34" charset="0"/>
              </a:rPr>
              <a:t>17</a:t>
            </a:r>
            <a:r>
              <a:rPr lang="ja-JP" altLang="en-US" sz="1600" dirty="0">
                <a:solidFill>
                  <a:srgbClr val="000000"/>
                </a:solidFill>
                <a:latin typeface="Verdana" panose="020B0604030504040204" pitchFamily="34" charset="0"/>
              </a:rPr>
              <a:t>日</a:t>
            </a:r>
            <a:r>
              <a:rPr lang="ja-JP" altLang="en-US" sz="1600" b="0" i="0" dirty="0">
                <a:solidFill>
                  <a:srgbClr val="000000"/>
                </a:solidFill>
                <a:effectLst/>
                <a:latin typeface="Verdana" panose="020B0604030504040204" pitchFamily="34" charset="0"/>
              </a:rPr>
              <a:t>（金</a:t>
            </a:r>
            <a:r>
              <a:rPr lang="ja-JP" altLang="en-US" b="0" i="0" dirty="0">
                <a:solidFill>
                  <a:srgbClr val="000000"/>
                </a:solidFill>
                <a:effectLst/>
                <a:latin typeface="Verdana" panose="020B0604030504040204" pitchFamily="34" charset="0"/>
              </a:rPr>
              <a:t>）　　　　　　　　　</a:t>
            </a:r>
            <a:r>
              <a:rPr lang="ja-JP" altLang="en-US" sz="1600" b="0" i="0" dirty="0">
                <a:solidFill>
                  <a:srgbClr val="000000"/>
                </a:solidFill>
                <a:effectLst/>
                <a:latin typeface="Verdana" panose="020B0604030504040204" pitchFamily="34" charset="0"/>
              </a:rPr>
              <a:t>　</a:t>
            </a:r>
            <a:r>
              <a:rPr lang="ja-JP" altLang="en-US" b="0" i="0" dirty="0">
                <a:solidFill>
                  <a:srgbClr val="000000"/>
                </a:solidFill>
                <a:effectLst/>
                <a:latin typeface="Verdana" panose="020B0604030504040204" pitchFamily="34" charset="0"/>
              </a:rPr>
              <a:t>　　　　　　　　　　　　　　　　　　　　　　　　　　</a:t>
            </a:r>
          </a:p>
          <a:p>
            <a:pPr algn="l"/>
            <a:endParaRPr lang="ja-JP" altLang="en-US" b="0" i="0" dirty="0">
              <a:solidFill>
                <a:srgbClr val="000000"/>
              </a:solidFill>
              <a:effectLst/>
              <a:latin typeface="Verdana" panose="020B0604030504040204" pitchFamily="34" charset="0"/>
            </a:endParaRPr>
          </a:p>
          <a:p>
            <a:pPr algn="l"/>
            <a:r>
              <a:rPr lang="en-US" altLang="ja-JP" b="0" i="0" dirty="0">
                <a:solidFill>
                  <a:srgbClr val="000000"/>
                </a:solidFill>
                <a:effectLst/>
                <a:latin typeface="Verdana" panose="020B0604030504040204" pitchFamily="34" charset="0"/>
              </a:rPr>
              <a:t>【</a:t>
            </a:r>
            <a:r>
              <a:rPr lang="ja-JP" altLang="en-US" b="0" i="0" dirty="0">
                <a:solidFill>
                  <a:srgbClr val="000000"/>
                </a:solidFill>
                <a:effectLst/>
                <a:latin typeface="Verdana" panose="020B0604030504040204" pitchFamily="34" charset="0"/>
              </a:rPr>
              <a:t>総評</a:t>
            </a:r>
            <a:r>
              <a:rPr lang="en-US" altLang="ja-JP" b="0" i="0" dirty="0">
                <a:solidFill>
                  <a:srgbClr val="000000"/>
                </a:solidFill>
                <a:effectLst/>
                <a:latin typeface="Verdana" panose="020B0604030504040204" pitchFamily="34" charset="0"/>
              </a:rPr>
              <a:t>】</a:t>
            </a:r>
          </a:p>
          <a:p>
            <a:pPr algn="l"/>
            <a:r>
              <a:rPr lang="ja-JP" altLang="en-US" b="0" i="0" dirty="0">
                <a:solidFill>
                  <a:srgbClr val="000000"/>
                </a:solidFill>
                <a:effectLst/>
                <a:latin typeface="Verdana" panose="020B0604030504040204" pitchFamily="34" charset="0"/>
              </a:rPr>
              <a:t>　</a:t>
            </a:r>
            <a:r>
              <a:rPr lang="ja-JP" altLang="en-US" sz="1600" b="0" i="0" dirty="0">
                <a:solidFill>
                  <a:srgbClr val="000000"/>
                </a:solidFill>
                <a:effectLst/>
                <a:latin typeface="Verdana" panose="020B0604030504040204" pitchFamily="34" charset="0"/>
              </a:rPr>
              <a:t>貴部門の保険業法への対応・適合状況について主要な項目を監査しました。結果、保険業法への保険募集業務における適切な管理体制と法的要求事項を満たしていることにより、</a:t>
            </a:r>
          </a:p>
          <a:p>
            <a:pPr algn="l"/>
            <a:r>
              <a:rPr lang="ja-JP" altLang="en-US" sz="1600" b="0" i="0" dirty="0">
                <a:solidFill>
                  <a:srgbClr val="FF0000"/>
                </a:solidFill>
                <a:effectLst/>
                <a:latin typeface="Verdana" panose="020B0604030504040204" pitchFamily="34" charset="0"/>
              </a:rPr>
              <a:t>「不適合（課題）」は発見されませんでした。</a:t>
            </a:r>
          </a:p>
          <a:p>
            <a:pPr algn="l"/>
            <a:r>
              <a:rPr lang="ja-JP" altLang="en-US" sz="1600" b="0" i="0" dirty="0">
                <a:solidFill>
                  <a:srgbClr val="000000"/>
                </a:solidFill>
                <a:effectLst/>
                <a:latin typeface="Verdana" panose="020B0604030504040204" pitchFamily="34" charset="0"/>
              </a:rPr>
              <a:t>継続的な対応をお願いします。</a:t>
            </a:r>
            <a:endParaRPr lang="en-US" altLang="ja-JP" sz="1600" b="0" i="0" dirty="0">
              <a:solidFill>
                <a:srgbClr val="000000"/>
              </a:solidFill>
              <a:effectLst/>
              <a:latin typeface="Verdana" panose="020B0604030504040204" pitchFamily="34" charset="0"/>
            </a:endParaRPr>
          </a:p>
          <a:p>
            <a:pPr algn="l"/>
            <a:r>
              <a:rPr lang="en-US" altLang="ja-JP" b="0" i="0" dirty="0">
                <a:solidFill>
                  <a:srgbClr val="000000"/>
                </a:solidFill>
                <a:effectLst/>
                <a:latin typeface="Verdana" panose="020B0604030504040204" pitchFamily="34" charset="0"/>
              </a:rPr>
              <a:t>【</a:t>
            </a:r>
            <a:r>
              <a:rPr lang="ja-JP" altLang="en-US" b="0" i="0" dirty="0">
                <a:solidFill>
                  <a:srgbClr val="000000"/>
                </a:solidFill>
                <a:effectLst/>
                <a:latin typeface="Verdana" panose="020B0604030504040204" pitchFamily="34" charset="0"/>
              </a:rPr>
              <a:t>指摘事項</a:t>
            </a:r>
            <a:r>
              <a:rPr lang="en-US" altLang="ja-JP" b="0" i="0" dirty="0">
                <a:solidFill>
                  <a:srgbClr val="000000"/>
                </a:solidFill>
                <a:effectLst/>
                <a:latin typeface="Verdana" panose="020B0604030504040204" pitchFamily="34" charset="0"/>
              </a:rPr>
              <a:t>】</a:t>
            </a:r>
            <a:r>
              <a:rPr lang="ja-JP" altLang="en-US" b="0" i="0" dirty="0">
                <a:solidFill>
                  <a:srgbClr val="000000"/>
                </a:solidFill>
                <a:effectLst/>
                <a:latin typeface="Verdana" panose="020B0604030504040204" pitchFamily="34" charset="0"/>
              </a:rPr>
              <a:t>　無し</a:t>
            </a:r>
            <a:endParaRPr lang="en-US" altLang="ja-JP" b="0" i="0" dirty="0">
              <a:solidFill>
                <a:srgbClr val="000000"/>
              </a:solidFill>
              <a:effectLst/>
              <a:latin typeface="Verdana" panose="020B0604030504040204" pitchFamily="34" charset="0"/>
            </a:endParaRPr>
          </a:p>
          <a:p>
            <a:pPr algn="l">
              <a:lnSpc>
                <a:spcPct val="150000"/>
              </a:lnSpc>
            </a:pPr>
            <a:r>
              <a:rPr lang="en-US" altLang="ja-JP" b="0" i="0" dirty="0">
                <a:solidFill>
                  <a:srgbClr val="000000"/>
                </a:solidFill>
                <a:effectLst/>
                <a:latin typeface="Verdana" panose="020B0604030504040204" pitchFamily="34" charset="0"/>
              </a:rPr>
              <a:t>【</a:t>
            </a:r>
            <a:r>
              <a:rPr lang="ja-JP" altLang="en-US" b="0" i="0" dirty="0">
                <a:solidFill>
                  <a:srgbClr val="000000"/>
                </a:solidFill>
                <a:effectLst/>
                <a:latin typeface="Verdana" panose="020B0604030504040204" pitchFamily="34" charset="0"/>
              </a:rPr>
              <a:t>改善の機会</a:t>
            </a:r>
            <a:r>
              <a:rPr lang="en-US" altLang="ja-JP" b="0" i="0" dirty="0">
                <a:solidFill>
                  <a:srgbClr val="000000"/>
                </a:solidFill>
                <a:effectLst/>
                <a:latin typeface="Verdana" panose="020B0604030504040204" pitchFamily="34" charset="0"/>
              </a:rPr>
              <a:t>】</a:t>
            </a:r>
          </a:p>
          <a:p>
            <a:pPr algn="l"/>
            <a:r>
              <a:rPr lang="ja-JP" altLang="en-US" sz="1600" dirty="0">
                <a:solidFill>
                  <a:srgbClr val="FF0000"/>
                </a:solidFill>
                <a:latin typeface="Verdana" panose="020B0604030504040204" pitchFamily="34" charset="0"/>
              </a:rPr>
              <a:t>３項目の改善を実施いたしました。</a:t>
            </a:r>
            <a:endParaRPr lang="ja-JP" altLang="en-US" sz="1600" b="0" i="0" dirty="0">
              <a:solidFill>
                <a:srgbClr val="FF0000"/>
              </a:solidFill>
              <a:effectLst/>
              <a:latin typeface="Verdana" panose="020B0604030504040204" pitchFamily="34" charset="0"/>
            </a:endParaRPr>
          </a:p>
        </p:txBody>
      </p:sp>
    </p:spTree>
    <p:extLst>
      <p:ext uri="{BB962C8B-B14F-4D97-AF65-F5344CB8AC3E}">
        <p14:creationId xmlns:p14="http://schemas.microsoft.com/office/powerpoint/2010/main" val="1434188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AC3963-585B-42B4-A72B-B202923742B0}"/>
              </a:ext>
            </a:extLst>
          </p:cNvPr>
          <p:cNvSpPr>
            <a:spLocks noGrp="1"/>
          </p:cNvSpPr>
          <p:nvPr>
            <p:ph type="title"/>
          </p:nvPr>
        </p:nvSpPr>
        <p:spPr/>
        <p:txBody>
          <a:bodyPr>
            <a:normAutofit/>
          </a:bodyPr>
          <a:lstStyle/>
          <a:p>
            <a:r>
              <a:rPr lang="ja-JP" altLang="en-US" sz="2400" dirty="0"/>
              <a:t>業務品質向上と改善についての取り組み</a:t>
            </a:r>
            <a:r>
              <a:rPr lang="en-US" altLang="ja-JP" sz="2400" dirty="0"/>
              <a:t>(2)</a:t>
            </a:r>
            <a:endParaRPr kumimoji="1" lang="ja-JP" altLang="en-US" sz="2400" b="0" dirty="0"/>
          </a:p>
        </p:txBody>
      </p:sp>
      <p:sp>
        <p:nvSpPr>
          <p:cNvPr id="6" name="スライド番号プレースホルダー 5">
            <a:extLst>
              <a:ext uri="{FF2B5EF4-FFF2-40B4-BE49-F238E27FC236}">
                <a16:creationId xmlns:a16="http://schemas.microsoft.com/office/drawing/2014/main" id="{3D0EB74F-FF68-4A0E-9A17-DAAF49B79C07}"/>
              </a:ext>
            </a:extLst>
          </p:cNvPr>
          <p:cNvSpPr>
            <a:spLocks noGrp="1"/>
          </p:cNvSpPr>
          <p:nvPr>
            <p:ph type="sldNum" sz="quarter" idx="4"/>
          </p:nvPr>
        </p:nvSpPr>
        <p:spPr/>
        <p:txBody>
          <a:bodyPr/>
          <a:lstStyle/>
          <a:p>
            <a:fld id="{72A98194-5DC2-436A-AA23-87554DAA05F1}" type="slidenum">
              <a:rPr lang="ja-JP" altLang="en-US" sz="1800" smtClean="0"/>
              <a:pPr/>
              <a:t>9</a:t>
            </a:fld>
            <a:endParaRPr lang="ja-JP" altLang="en-US" sz="1800"/>
          </a:p>
        </p:txBody>
      </p:sp>
      <p:sp>
        <p:nvSpPr>
          <p:cNvPr id="7" name="テキスト ボックス 6">
            <a:extLst>
              <a:ext uri="{FF2B5EF4-FFF2-40B4-BE49-F238E27FC236}">
                <a16:creationId xmlns:a16="http://schemas.microsoft.com/office/drawing/2014/main" id="{51DBD559-4DA9-4B67-BE52-92DBFBB35E2F}"/>
              </a:ext>
            </a:extLst>
          </p:cNvPr>
          <p:cNvSpPr txBox="1"/>
          <p:nvPr/>
        </p:nvSpPr>
        <p:spPr>
          <a:xfrm>
            <a:off x="617563" y="1430540"/>
            <a:ext cx="7858539" cy="646331"/>
          </a:xfrm>
          <a:prstGeom prst="rect">
            <a:avLst/>
          </a:prstGeom>
          <a:solidFill>
            <a:schemeClr val="accent3">
              <a:lumMod val="20000"/>
              <a:lumOff val="80000"/>
            </a:schemeClr>
          </a:solidFill>
          <a:ln>
            <a:solidFill>
              <a:schemeClr val="tx1"/>
            </a:solidFill>
          </a:ln>
        </p:spPr>
        <p:txBody>
          <a:bodyPr wrap="square" rtlCol="0">
            <a:spAutoFit/>
          </a:bodyPr>
          <a:lstStyle/>
          <a:p>
            <a:r>
              <a:rPr lang="ja-JP" altLang="en-US" b="1" dirty="0"/>
              <a:t>称　賛　件　数　 ：</a:t>
            </a:r>
            <a:r>
              <a:rPr lang="en-US" altLang="ja-JP" b="1" dirty="0"/>
              <a:t>47</a:t>
            </a:r>
            <a:r>
              <a:rPr lang="ja-JP" altLang="en-US" b="1" dirty="0"/>
              <a:t>件</a:t>
            </a:r>
            <a:endParaRPr lang="en-US" altLang="ja-JP" b="1" dirty="0"/>
          </a:p>
          <a:p>
            <a:r>
              <a:rPr lang="ja-JP" altLang="en-US" b="1" dirty="0"/>
              <a:t>不満足表明件数：</a:t>
            </a:r>
            <a:r>
              <a:rPr lang="en-US" altLang="ja-JP" b="1" dirty="0"/>
              <a:t>22</a:t>
            </a:r>
            <a:r>
              <a:rPr kumimoji="1" lang="ja-JP" altLang="en-US" b="1" dirty="0"/>
              <a:t>件　　　</a:t>
            </a:r>
            <a:endParaRPr kumimoji="1" lang="en-US" altLang="ja-JP" b="1" dirty="0"/>
          </a:p>
        </p:txBody>
      </p:sp>
      <p:sp>
        <p:nvSpPr>
          <p:cNvPr id="5" name="正方形/長方形 4">
            <a:extLst>
              <a:ext uri="{FF2B5EF4-FFF2-40B4-BE49-F238E27FC236}">
                <a16:creationId xmlns:a16="http://schemas.microsoft.com/office/drawing/2014/main" id="{DA84CE26-B2EE-4CE3-9026-35E8C4E4948E}"/>
              </a:ext>
            </a:extLst>
          </p:cNvPr>
          <p:cNvSpPr/>
          <p:nvPr/>
        </p:nvSpPr>
        <p:spPr>
          <a:xfrm>
            <a:off x="357459" y="950004"/>
            <a:ext cx="8654933" cy="400110"/>
          </a:xfrm>
          <a:prstGeom prst="rect">
            <a:avLst/>
          </a:prstGeom>
        </p:spPr>
        <p:txBody>
          <a:bodyPr wrap="none">
            <a:spAutoFit/>
          </a:bodyPr>
          <a:lstStyle/>
          <a:p>
            <a:r>
              <a:rPr lang="ja-JP" altLang="en-US" sz="2000" b="1" dirty="0"/>
              <a:t>②お客様の声受付件数</a:t>
            </a:r>
            <a:r>
              <a:rPr lang="ja-JP" altLang="en-US" b="1" dirty="0"/>
              <a:t>（損保ジャパン社お客様アンケート）</a:t>
            </a:r>
            <a:r>
              <a:rPr lang="en-US" altLang="ja-JP" sz="1600" dirty="0"/>
              <a:t>(2023</a:t>
            </a:r>
            <a:r>
              <a:rPr lang="ja-JP" altLang="en-US" sz="1600" dirty="0"/>
              <a:t>年</a:t>
            </a:r>
            <a:r>
              <a:rPr lang="en-US" altLang="ja-JP" sz="1600" dirty="0"/>
              <a:t>4</a:t>
            </a:r>
            <a:r>
              <a:rPr lang="ja-JP" altLang="en-US" sz="1600" dirty="0"/>
              <a:t>月～</a:t>
            </a:r>
            <a:r>
              <a:rPr lang="en-US" altLang="ja-JP" sz="1600" dirty="0"/>
              <a:t>2024</a:t>
            </a:r>
            <a:r>
              <a:rPr lang="ja-JP" altLang="en-US" sz="1600" dirty="0"/>
              <a:t>年</a:t>
            </a:r>
            <a:r>
              <a:rPr lang="en-US" altLang="ja-JP" sz="1600" dirty="0"/>
              <a:t>3</a:t>
            </a:r>
            <a:r>
              <a:rPr lang="ja-JP" altLang="en-US" sz="1600" dirty="0"/>
              <a:t>月</a:t>
            </a:r>
            <a:r>
              <a:rPr lang="en-US" altLang="ja-JP" sz="1600" dirty="0"/>
              <a:t>)</a:t>
            </a:r>
            <a:endParaRPr lang="ja-JP" altLang="en-US" sz="1600" dirty="0"/>
          </a:p>
        </p:txBody>
      </p:sp>
      <p:sp>
        <p:nvSpPr>
          <p:cNvPr id="9" name="正方形/長方形 8">
            <a:extLst>
              <a:ext uri="{FF2B5EF4-FFF2-40B4-BE49-F238E27FC236}">
                <a16:creationId xmlns:a16="http://schemas.microsoft.com/office/drawing/2014/main" id="{6C864775-5C12-4753-9899-1F1D31155EBF}"/>
              </a:ext>
            </a:extLst>
          </p:cNvPr>
          <p:cNvSpPr/>
          <p:nvPr/>
        </p:nvSpPr>
        <p:spPr>
          <a:xfrm>
            <a:off x="3737113" y="1688668"/>
            <a:ext cx="4738989" cy="276999"/>
          </a:xfrm>
          <a:prstGeom prst="rect">
            <a:avLst/>
          </a:prstGeom>
        </p:spPr>
        <p:txBody>
          <a:bodyPr wrap="square">
            <a:spAutoFit/>
          </a:bodyPr>
          <a:lstStyle/>
          <a:p>
            <a:r>
              <a:rPr lang="en-US" altLang="ja-JP" sz="1200" dirty="0"/>
              <a:t>※</a:t>
            </a:r>
            <a:r>
              <a:rPr lang="ja-JP" altLang="en-US" sz="1200" dirty="0"/>
              <a:t>損保ジャパン社お客様アンケートで称賛の回答入力をしていただいた件数</a:t>
            </a:r>
          </a:p>
        </p:txBody>
      </p:sp>
      <p:sp>
        <p:nvSpPr>
          <p:cNvPr id="8" name="テキスト ボックス 7">
            <a:extLst>
              <a:ext uri="{FF2B5EF4-FFF2-40B4-BE49-F238E27FC236}">
                <a16:creationId xmlns:a16="http://schemas.microsoft.com/office/drawing/2014/main" id="{B1AAAEC5-A1B1-2EC9-D021-182E1B5565A2}"/>
              </a:ext>
            </a:extLst>
          </p:cNvPr>
          <p:cNvSpPr txBox="1"/>
          <p:nvPr/>
        </p:nvSpPr>
        <p:spPr>
          <a:xfrm>
            <a:off x="642730" y="2182588"/>
            <a:ext cx="7858539" cy="4247317"/>
          </a:xfrm>
          <a:prstGeom prst="rect">
            <a:avLst/>
          </a:prstGeom>
          <a:solidFill>
            <a:schemeClr val="accent5">
              <a:lumMod val="20000"/>
              <a:lumOff val="80000"/>
            </a:schemeClr>
          </a:solidFill>
          <a:ln>
            <a:solidFill>
              <a:schemeClr val="tx1"/>
            </a:solidFill>
          </a:ln>
        </p:spPr>
        <p:txBody>
          <a:bodyPr wrap="square" rtlCol="0">
            <a:spAutoFit/>
          </a:bodyPr>
          <a:lstStyle/>
          <a:p>
            <a:r>
              <a:rPr lang="ja-JP" altLang="en-US" b="1" dirty="0"/>
              <a:t>＜お客様の声全体の</a:t>
            </a:r>
            <a:r>
              <a:rPr kumimoji="1" lang="ja-JP" altLang="en-US" b="1" dirty="0"/>
              <a:t>内容分析</a:t>
            </a:r>
            <a:r>
              <a:rPr lang="ja-JP" altLang="en-US" b="1" dirty="0"/>
              <a:t>＞</a:t>
            </a:r>
            <a:r>
              <a:rPr kumimoji="1" lang="ja-JP" altLang="en-US" dirty="0"/>
              <a:t>　</a:t>
            </a:r>
            <a:endParaRPr kumimoji="1" lang="en-US" altLang="ja-JP" dirty="0"/>
          </a:p>
          <a:p>
            <a:r>
              <a:rPr lang="ja-JP" altLang="en-US" dirty="0"/>
              <a:t>　　➡総合満足度は高く、感謝の言葉を多くいただいております。　　</a:t>
            </a:r>
            <a:endParaRPr lang="en-US" altLang="ja-JP" dirty="0"/>
          </a:p>
          <a:p>
            <a:r>
              <a:rPr lang="ja-JP" altLang="en-US" dirty="0"/>
              <a:t>　　➡適切なタイミングでの更新案内・更新忘れ防止の連絡で</a:t>
            </a:r>
            <a:r>
              <a:rPr kumimoji="1" lang="ja-JP" altLang="en-US" dirty="0"/>
              <a:t>助かっているとの</a:t>
            </a:r>
            <a:endParaRPr kumimoji="1" lang="en-US" altLang="ja-JP" dirty="0"/>
          </a:p>
          <a:p>
            <a:r>
              <a:rPr lang="ja-JP" altLang="en-US" dirty="0"/>
              <a:t>　　　　</a:t>
            </a:r>
            <a:r>
              <a:rPr kumimoji="1" lang="ja-JP" altLang="en-US" dirty="0"/>
              <a:t>お声もいただいておりますが、郵送書類が多いとのお声も頂戴しております。</a:t>
            </a:r>
            <a:endParaRPr kumimoji="1" lang="en-US" altLang="ja-JP" dirty="0"/>
          </a:p>
          <a:p>
            <a:r>
              <a:rPr kumimoji="1" lang="ja-JP" altLang="en-US" dirty="0"/>
              <a:t>　　➡</a:t>
            </a:r>
            <a:r>
              <a:rPr kumimoji="1" lang="en-US" altLang="ja-JP" dirty="0"/>
              <a:t>WEB</a:t>
            </a:r>
            <a:r>
              <a:rPr kumimoji="1" lang="ja-JP" altLang="en-US" dirty="0"/>
              <a:t>更新手続きが多くなったため、その操作方法や操作性などについて</a:t>
            </a:r>
            <a:endParaRPr kumimoji="1" lang="en-US" altLang="ja-JP" dirty="0"/>
          </a:p>
          <a:p>
            <a:r>
              <a:rPr lang="ja-JP" altLang="en-US" dirty="0"/>
              <a:t>　　　 改善してほしいとの</a:t>
            </a:r>
            <a:r>
              <a:rPr kumimoji="1" lang="ja-JP" altLang="en-US" dirty="0"/>
              <a:t>お声も頂戴しております。</a:t>
            </a:r>
            <a:endParaRPr kumimoji="1" lang="en-US" altLang="ja-JP" dirty="0"/>
          </a:p>
          <a:p>
            <a:r>
              <a:rPr lang="ja-JP" altLang="en-US" dirty="0"/>
              <a:t>　　➡もう少し積極的な保険料を節約できる提案を期待するお声も頂戴しております。</a:t>
            </a:r>
            <a:endParaRPr lang="en-US" altLang="ja-JP" dirty="0"/>
          </a:p>
          <a:p>
            <a:endParaRPr kumimoji="1" lang="en-US" altLang="ja-JP" dirty="0"/>
          </a:p>
          <a:p>
            <a:r>
              <a:rPr lang="ja-JP" altLang="en-US" b="1" dirty="0"/>
              <a:t>＜総評＞</a:t>
            </a:r>
            <a:endParaRPr lang="en-US" altLang="ja-JP" b="1" dirty="0"/>
          </a:p>
          <a:p>
            <a:r>
              <a:rPr kumimoji="1" lang="ja-JP" altLang="en-US" dirty="0"/>
              <a:t>　　</a:t>
            </a:r>
            <a:r>
              <a:rPr lang="ja-JP" altLang="en-US" dirty="0"/>
              <a:t>・称賛について　</a:t>
            </a:r>
            <a:endParaRPr lang="en-US" altLang="ja-JP" dirty="0"/>
          </a:p>
          <a:p>
            <a:r>
              <a:rPr lang="ja-JP" altLang="en-US" dirty="0"/>
              <a:t>　　　 お客様へのフローが確立されているため、より丁寧なご案内、ご対応を行うことで</a:t>
            </a:r>
            <a:endParaRPr lang="en-US" altLang="ja-JP" dirty="0"/>
          </a:p>
          <a:p>
            <a:r>
              <a:rPr lang="ja-JP" altLang="en-US" dirty="0"/>
              <a:t>　　　 お客様の信頼を得ていることが、ご満足</a:t>
            </a:r>
            <a:r>
              <a:rPr kumimoji="1" lang="ja-JP" altLang="en-US" dirty="0"/>
              <a:t>いただいている要因かと思います。</a:t>
            </a:r>
            <a:endParaRPr kumimoji="1" lang="en-US" altLang="ja-JP" dirty="0"/>
          </a:p>
          <a:p>
            <a:r>
              <a:rPr lang="ja-JP" altLang="en-US" dirty="0"/>
              <a:t>　　・不満足表明について</a:t>
            </a:r>
            <a:endParaRPr lang="en-US" altLang="ja-JP" dirty="0"/>
          </a:p>
          <a:p>
            <a:r>
              <a:rPr kumimoji="1" lang="ja-JP" altLang="en-US" dirty="0"/>
              <a:t>　　　　</a:t>
            </a:r>
            <a:r>
              <a:rPr lang="en-US" altLang="ja-JP" dirty="0"/>
              <a:t>WEB</a:t>
            </a:r>
            <a:r>
              <a:rPr kumimoji="1" lang="ja-JP" altLang="en-US" dirty="0"/>
              <a:t>更新手続きの操作性に対するご要望、他社</a:t>
            </a:r>
            <a:r>
              <a:rPr kumimoji="1" lang="en-US" altLang="ja-JP" dirty="0"/>
              <a:t>WEB</a:t>
            </a:r>
            <a:r>
              <a:rPr kumimoji="1" lang="ja-JP" altLang="en-US" dirty="0"/>
              <a:t>更新との比較、</a:t>
            </a:r>
            <a:endParaRPr kumimoji="1" lang="en-US" altLang="ja-JP" dirty="0"/>
          </a:p>
          <a:p>
            <a:r>
              <a:rPr lang="ja-JP" altLang="en-US" dirty="0"/>
              <a:t>　　　　保険料</a:t>
            </a:r>
            <a:r>
              <a:rPr lang="en-US" altLang="ja-JP" dirty="0"/>
              <a:t>UP</a:t>
            </a:r>
            <a:r>
              <a:rPr lang="ja-JP" altLang="en-US" dirty="0"/>
              <a:t>についての課題を多く頂戴しております。</a:t>
            </a:r>
            <a:endParaRPr kumimoji="1" lang="en-US" altLang="ja-JP" dirty="0"/>
          </a:p>
        </p:txBody>
      </p:sp>
    </p:spTree>
    <p:extLst>
      <p:ext uri="{BB962C8B-B14F-4D97-AF65-F5344CB8AC3E}">
        <p14:creationId xmlns:p14="http://schemas.microsoft.com/office/powerpoint/2010/main" val="365142983"/>
      </p:ext>
    </p:extLst>
  </p:cSld>
  <p:clrMapOvr>
    <a:masterClrMapping/>
  </p:clrMapOvr>
</p:sld>
</file>

<file path=ppt/theme/theme1.xml><?xml version="1.0" encoding="utf-8"?>
<a:theme xmlns:a="http://schemas.openxmlformats.org/drawingml/2006/main" name="RICOH ppt template_2010_white_j_14081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Calibri"/>
        <a:ea typeface="Meiryo UI"/>
        <a:cs typeface=""/>
      </a:majorFont>
      <a:minorFont>
        <a:latin typeface="Calibr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rgbClr val="BCBCBC"/>
          </a:solidFill>
        </a:ln>
      </a:spPr>
      <a:bodyPr rtlCol="0" anchor="ctr"/>
      <a:lstStyle>
        <a:defPPr algn="ctr">
          <a:defRPr kumimoji="1" dirty="0" smtClean="0">
            <a:solidFill>
              <a:sysClr val="windowText" lastClr="00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1" id="{BFBA1E56-EBA5-4BAA-B872-DC9750410AC7}" vid="{C3821086-CDBB-464E-9A20-C9E309DE2347}"/>
    </a:ext>
  </a:extLst>
</a:theme>
</file>

<file path=ppt/theme/theme2.xml><?xml version="1.0" encoding="utf-8"?>
<a:theme xmlns:a="http://schemas.openxmlformats.org/drawingml/2006/main" name="Slide title 32pt bold_slide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BFBA1E56-EBA5-4BAA-B872-DC9750410AC7}" vid="{ECA7B0F3-0A3B-4401-BF3B-E482C77369F5}"/>
    </a:ext>
  </a:extLst>
</a:theme>
</file>

<file path=ppt/theme/theme3.xml><?xml version="1.0" encoding="utf-8"?>
<a:theme xmlns:a="http://schemas.openxmlformats.org/drawingml/2006/main" name="Divider_slide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BFBA1E56-EBA5-4BAA-B872-DC9750410AC7}" vid="{7B9CBA21-E9D9-475D-84D6-EE0B34231F36}"/>
    </a:ext>
  </a:extLst>
</a:theme>
</file>

<file path=ppt/theme/theme4.xml><?xml version="1.0" encoding="utf-8"?>
<a:theme xmlns:a="http://schemas.openxmlformats.org/drawingml/2006/main" name="Slide title 32pt bold_bullet_image_slide master">
  <a:themeElements>
    <a:clrScheme name="Takei-1">
      <a:dk1>
        <a:sysClr val="windowText" lastClr="000000"/>
      </a:dk1>
      <a:lt1>
        <a:sysClr val="window" lastClr="FFFFFF"/>
      </a:lt1>
      <a:dk2>
        <a:srgbClr val="1F497D"/>
      </a:dk2>
      <a:lt2>
        <a:srgbClr val="EEECE1"/>
      </a:lt2>
      <a:accent1>
        <a:srgbClr val="CF142B"/>
      </a:accent1>
      <a:accent2>
        <a:srgbClr val="F09192"/>
      </a:accent2>
      <a:accent3>
        <a:srgbClr val="F9C14B"/>
      </a:accent3>
      <a:accent4>
        <a:srgbClr val="B7D342"/>
      </a:accent4>
      <a:accent5>
        <a:srgbClr val="45BDCF"/>
      </a:accent5>
      <a:accent6>
        <a:srgbClr val="71BCE9"/>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BFBA1E56-EBA5-4BAA-B872-DC9750410AC7}" vid="{35CD6CE9-DC1B-411F-A710-8547E9B7EA8C}"/>
    </a:ext>
  </a:extLst>
</a:theme>
</file>

<file path=ppt/theme/theme5.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rgbClr val="BCBCBC"/>
          </a:solidFill>
        </a:ln>
      </a:spPr>
      <a:bodyPr rtlCol="0" anchor="ctr"/>
      <a:lstStyle>
        <a:defPPr algn="ctr">
          <a:defRPr kumimoji="1"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1" id="{BFBA1E56-EBA5-4BAA-B872-DC9750410AC7}" vid="{EEADB8A4-475E-4770-9DDC-E8D1A8998BD7}"/>
    </a:ext>
  </a:extLst>
</a:theme>
</file>

<file path=ppt/theme/theme6.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BFBA1E56-EBA5-4BAA-B872-DC9750410AC7}" vid="{0A410F9E-0A12-414A-8259-BD520EBB9C5E}"/>
    </a:ext>
  </a:extLst>
</a:theme>
</file>

<file path=ppt/theme/theme7.xml><?xml version="1.0" encoding="utf-8"?>
<a:theme xmlns:a="http://schemas.openxmlformats.org/drawingml/2006/main" name="1_Sign_off_slide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BFBA1E56-EBA5-4BAA-B872-DC9750410AC7}" vid="{36D9BC6A-F032-48FC-8AEC-AB6EB2528A65}"/>
    </a:ext>
  </a:extLst>
</a:theme>
</file>

<file path=ppt/theme/theme8.xml><?xml version="1.0" encoding="utf-8"?>
<a:theme xmlns:a="http://schemas.openxmlformats.org/drawingml/2006/main" name="Assets">
  <a:themeElements>
    <a:clrScheme name="Ricoh Colour Set">
      <a:dk1>
        <a:srgbClr val="CF142B"/>
      </a:dk1>
      <a:lt1>
        <a:sysClr val="window" lastClr="FFFFFF"/>
      </a:lt1>
      <a:dk2>
        <a:srgbClr val="CF142B"/>
      </a:dk2>
      <a:lt2>
        <a:srgbClr val="FFFFFF"/>
      </a:lt2>
      <a:accent1>
        <a:srgbClr val="CF142B"/>
      </a:accent1>
      <a:accent2>
        <a:srgbClr val="717171"/>
      </a:accent2>
      <a:accent3>
        <a:srgbClr val="F09192"/>
      </a:accent3>
      <a:accent4>
        <a:srgbClr val="F9C14B"/>
      </a:accent4>
      <a:accent5>
        <a:srgbClr val="B7D342"/>
      </a:accent5>
      <a:accent6>
        <a:srgbClr val="45BDCF"/>
      </a:accent6>
      <a:hlink>
        <a:srgbClr val="0000FF"/>
      </a:hlink>
      <a:folHlink>
        <a:srgbClr val="800080"/>
      </a:folHlink>
    </a:clrScheme>
    <a:fontScheme name="Ricoh">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bwMode="auto">
        <a:noFill/>
        <a:ln>
          <a:miter lim="800000"/>
          <a:headEnd/>
          <a:tailEnd/>
        </a:ln>
      </a:spPr>
      <a:bodyPr vert="horz" wrap="square" lIns="91440" tIns="45720" rIns="91440" bIns="45720" numCol="1"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Tx/>
          <a:buSzTx/>
          <a:buFontTx/>
          <a:buNone/>
          <a:tabLst/>
          <a:defRPr kumimoji="1" sz="3600" b="0" i="0" u="none" strike="noStrike" kern="1200" cap="none" spc="0" normalizeH="0" baseline="0" noProof="0" dirty="0" smtClean="0">
            <a:ln>
              <a:noFill/>
            </a:ln>
            <a:solidFill>
              <a:schemeClr val="bg1"/>
            </a:solidFill>
            <a:effectLst/>
            <a:uLnTx/>
            <a:uFillTx/>
            <a:latin typeface="Arial" charset="0"/>
            <a:ea typeface="+mj-ea"/>
            <a:cs typeface="ＭＳ Ｐゴシック" charset="0"/>
          </a:defRPr>
        </a:defPPr>
      </a:lstStyle>
    </a:txDef>
  </a:objectDefaults>
  <a:extraClrSchemeLst/>
  <a:extLst>
    <a:ext uri="{05A4C25C-085E-4340-85A3-A5531E510DB2}">
      <thm15:themeFamily xmlns:thm15="http://schemas.microsoft.com/office/thememl/2012/main" name="プレゼンテーション1" id="{BFBA1E56-EBA5-4BAA-B872-DC9750410AC7}" vid="{A78FF730-DC07-45CE-8A83-3C06314105CA}"/>
    </a:ext>
  </a:extLst>
</a:theme>
</file>

<file path=ppt/theme/theme9.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9C29235352DD4DBA4DBA999D05B47D" ma:contentTypeVersion="8" ma:contentTypeDescription="Create a new document." ma:contentTypeScope="" ma:versionID="5bd22d81d1d5fec8d5b295c9daea6822">
  <xsd:schema xmlns:xsd="http://www.w3.org/2001/XMLSchema" xmlns:xs="http://www.w3.org/2001/XMLSchema" xmlns:p="http://schemas.microsoft.com/office/2006/metadata/properties" xmlns:ns3="450ee9ff-a2a2-4b56-aaa3-2e188317253f" xmlns:ns4="9edec13a-dde1-432b-ba6e-c248a644ff9f" targetNamespace="http://schemas.microsoft.com/office/2006/metadata/properties" ma:root="true" ma:fieldsID="9f40df8d84fd601a5fc9bf267b2ee7d9" ns3:_="" ns4:_="">
    <xsd:import namespace="450ee9ff-a2a2-4b56-aaa3-2e188317253f"/>
    <xsd:import namespace="9edec13a-dde1-432b-ba6e-c248a644ff9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0ee9ff-a2a2-4b56-aaa3-2e188317253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edec13a-dde1-432b-ba6e-c248a644ff9f"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4EAF04E-A6DB-4E19-83BC-210CC27934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0ee9ff-a2a2-4b56-aaa3-2e188317253f"/>
    <ds:schemaRef ds:uri="9edec13a-dde1-432b-ba6e-c248a644ff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5913DBC-411A-4D85-99A6-4629B6EAB02E}">
  <ds:schemaRefs>
    <ds:schemaRef ds:uri="http://schemas.microsoft.com/office/2006/documentManagement/types"/>
    <ds:schemaRef ds:uri="450ee9ff-a2a2-4b56-aaa3-2e188317253f"/>
    <ds:schemaRef ds:uri="http://schemas.microsoft.com/office/infopath/2007/PartnerControls"/>
    <ds:schemaRef ds:uri="http://purl.org/dc/elements/1.1/"/>
    <ds:schemaRef ds:uri="http://schemas.microsoft.com/office/2006/metadata/properties"/>
    <ds:schemaRef ds:uri="9edec13a-dde1-432b-ba6e-c248a644ff9f"/>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C7E91656-D6AF-439A-84D2-7DF94A5FEE3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RICOH ppt template_2010_white_j20140926</Template>
  <TotalTime>11149</TotalTime>
  <Words>3201</Words>
  <Application>Microsoft Office PowerPoint</Application>
  <PresentationFormat>画面に合わせる (4:3)</PresentationFormat>
  <Paragraphs>323</Paragraphs>
  <Slides>15</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8</vt:i4>
      </vt:variant>
      <vt:variant>
        <vt:lpstr>スライド タイトル</vt:lpstr>
      </vt:variant>
      <vt:variant>
        <vt:i4>15</vt:i4>
      </vt:variant>
    </vt:vector>
  </HeadingPairs>
  <TitlesOfParts>
    <vt:vector size="31" baseType="lpstr">
      <vt:lpstr>Meiryo UI</vt:lpstr>
      <vt:lpstr>ＭＳ Ｐゴシック</vt:lpstr>
      <vt:lpstr>メイリオ</vt:lpstr>
      <vt:lpstr>游ゴシック</vt:lpstr>
      <vt:lpstr>Arial</vt:lpstr>
      <vt:lpstr>Calibri</vt:lpstr>
      <vt:lpstr>Verdana</vt:lpstr>
      <vt:lpstr>Wingdings</vt:lpstr>
      <vt:lpstr>RICOH ppt template_2010_white_j_140818</vt:lpstr>
      <vt:lpstr>Slide title 32pt bold_slide master</vt:lpstr>
      <vt:lpstr>Divider_slide master</vt:lpstr>
      <vt:lpstr>Slide title 32pt bold_bullet_image_slide master</vt:lpstr>
      <vt:lpstr>デザインの設定</vt:lpstr>
      <vt:lpstr>1_デザインの設定</vt:lpstr>
      <vt:lpstr>1_Sign_off_slide master</vt:lpstr>
      <vt:lpstr>Assets</vt:lpstr>
      <vt:lpstr>  リコークリエイティブサービス FD宣言 KPI結果報告 (2023年度)   　　</vt:lpstr>
      <vt:lpstr>取り組み成果について</vt:lpstr>
      <vt:lpstr>お客様満足度向上への取り組み(1)　</vt:lpstr>
      <vt:lpstr>お客様満足度向上への取り組み(2)　</vt:lpstr>
      <vt:lpstr>お客様満足度向上への取り組み(3)　</vt:lpstr>
      <vt:lpstr>人材育成についての取り組み</vt:lpstr>
      <vt:lpstr>人材育成についての取り組み</vt:lpstr>
      <vt:lpstr>業務品質向上と改善についての取り組み(1)</vt:lpstr>
      <vt:lpstr>業務品質向上と改善についての取り組み(2)</vt:lpstr>
      <vt:lpstr>業務品質向上と改善についての取り組み(2)</vt:lpstr>
      <vt:lpstr>業務品質向上と改善についての取り組み(2)</vt:lpstr>
      <vt:lpstr>業務品質向上と改善についての取り組み(2)</vt:lpstr>
      <vt:lpstr>その他の取り組み</vt:lpstr>
      <vt:lpstr>その他の取り組み</vt:lpstr>
      <vt:lpstr>その他の取り組み</vt:lpstr>
    </vt:vector>
  </TitlesOfParts>
  <Company>RFG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Takei Takuma</dc:creator>
  <cp:lastModifiedBy>Ogata Yukie (尾形 幸恵)</cp:lastModifiedBy>
  <cp:revision>190</cp:revision>
  <cp:lastPrinted>2021-04-01T00:52:12Z</cp:lastPrinted>
  <dcterms:created xsi:type="dcterms:W3CDTF">2019-07-03T05:49:59Z</dcterms:created>
  <dcterms:modified xsi:type="dcterms:W3CDTF">2024-06-26T00:37:06Z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0x010100799C29235352DD4DBA4DBA999D05B47D</vt:lpwstr>
  </property>
</Properties>
</file>